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258" r:id="rId3"/>
    <p:sldId id="276" r:id="rId4"/>
    <p:sldId id="269" r:id="rId5"/>
    <p:sldId id="260" r:id="rId6"/>
    <p:sldId id="273" r:id="rId7"/>
    <p:sldId id="266" r:id="rId8"/>
    <p:sldId id="274" r:id="rId9"/>
    <p:sldId id="259" r:id="rId10"/>
    <p:sldId id="262" r:id="rId11"/>
    <p:sldId id="263" r:id="rId12"/>
    <p:sldId id="264" r:id="rId13"/>
    <p:sldId id="277" r:id="rId14"/>
    <p:sldId id="272" r:id="rId15"/>
    <p:sldId id="275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 varScale="1">
        <p:scale>
          <a:sx n="68" d="100"/>
          <a:sy n="68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556EA-EBDD-4813-91DA-75522D855875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04E33-4F2F-47D8-9AF7-C4F8BFEED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50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5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67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07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62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4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12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7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59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5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12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14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31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37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01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20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7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783274-F4BC-4495-BB1C-EE4700E9C462}" type="datetimeFigureOut">
              <a:rPr lang="en-GB" smtClean="0"/>
              <a:pPr/>
              <a:t>18/09/2019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61A3-4F6F-4D94-8E67-828677C987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69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llinsgrundy.com/parents-carers/admission-arrangements/attendance/uniform-and-jewellery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llinsgrundy.com/classes/year-5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-14288"/>
            <a:ext cx="764784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to Year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09370"/>
            <a:ext cx="6338777" cy="473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132" y="260648"/>
            <a:ext cx="8864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Rewards and consequences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Children have developed rules which fit with school rules.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Good work, behaviour, effort, homework etc will lead to them receiving house points, opportunities to show work in Good Work assembly, SMILE awards, being an always ticket winner.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If children do not stick to the class and school rules they receive a warning, if it continues they move their names to yellow, further rule breaking will result in loosing an always ticket. Losing three Always tickets  will result in a letter home.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Children who misbehave at lunch may be sent to the reflection room at lunch time. Three visits to the reflection room a half term will result in a letter home.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764" y="188640"/>
            <a:ext cx="64733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Expectations and end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year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Targets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0581" y="213285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Children will be constantly assessed currently using Year 5 expectation statements which is standard across the country. This enables us to give  track progress and plan next steps. Secure, within and beginning.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Year 5 will complete assessments this year.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This data currently will be reported to children and parents.</a:t>
            </a:r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School uses these results and other ongoing teacher assessment to make judgements about children’s attainment and progress.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40" y="0"/>
            <a:ext cx="2569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Uniform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1873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this information for uniforms is available on the school website.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http://www.hollinsgrundy.com/parents-carers/admission-arrangements/attendance/uniform-and-jewellery/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200" y="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 Page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http://www.hollinsgrundy.com/classes/year-5/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39" y="507444"/>
            <a:ext cx="800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Extra notices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Parents evening will be on October </a:t>
            </a:r>
            <a:r>
              <a:rPr lang="en-GB" sz="2400" dirty="0" smtClean="0"/>
              <a:t>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and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with a 3:00pm start both days and a 5:30 finish.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Open Day 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OWLS after school club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Please take your letters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Spellings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School arrivals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Walking Bus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r>
              <a:rPr lang="en-GB" sz="2400" b="1" u="sng" dirty="0" smtClean="0"/>
              <a:t>Trips</a:t>
            </a:r>
          </a:p>
          <a:p>
            <a:r>
              <a:rPr lang="en-GB" sz="2400" dirty="0" smtClean="0"/>
              <a:t>20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November; Anglo Saxon Day. £9.50 </a:t>
            </a:r>
          </a:p>
          <a:p>
            <a:r>
              <a:rPr lang="en-GB" sz="2400" dirty="0" smtClean="0"/>
              <a:t>Jodrell Bank, Tuesday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(leaving school at 8:45am).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72816"/>
            <a:ext cx="84969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Questions?</a:t>
            </a:r>
            <a:endParaRPr lang="en-US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2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92971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PE kit is needed for Tuesday and Wednesday. Our current unit is dance.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Children are responsible for changing their book when finished. Me and Mrs Hughes listen to children reading during Guided Reading sessions and during reading activities in English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PPA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The lane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Term-time holidays will only be authorised in exceptional circumstances. 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415048" y="0"/>
            <a:ext cx="6025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General Information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33265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General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412776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Spellings will be taken home on a Friday and tested the following Friday. The focus this term will be the Year 5 / 6 National Curriculum spelling patterns and the spellings list (please pick up a list from the front).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   Mrs Rhodes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Pencil cases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Water bottles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Names in clothes and PE kit</a:t>
            </a:r>
            <a:r>
              <a:rPr lang="en-GB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Attendance, 90% is classed as persistent  non attendance, this works out at 3 days per half term. If illness is affecting attendance we will contact the school nurse for advice.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312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0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Homework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606" y="1196752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Weekly homework is linked to numeracy and literacy work in class and targets.</a:t>
            </a:r>
            <a:r>
              <a:rPr lang="en-GB" sz="2400" dirty="0"/>
              <a:t> </a:t>
            </a:r>
            <a:r>
              <a:rPr lang="en-GB" sz="2400" dirty="0" smtClean="0"/>
              <a:t>This will be given out on Thursdays.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We have a homework trophy in school for the class  who completes the most homework each week.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Homework must be returned by Wednesday as this is when it will be marked.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We do have a homework club in school for children.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Maths homework will be completed using SUMDOG.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New spellings will be given on Friday.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Grid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4900" y="260648"/>
            <a:ext cx="241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Literacy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term units will include:</a:t>
            </a:r>
          </a:p>
          <a:p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Myths – Prometheus and Pandora.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Instructions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Narrative Poetry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Information text – Monsters!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The modern retelling of Myths.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Recounts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830" y="260648"/>
            <a:ext cx="31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Grammar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0589"/>
            <a:ext cx="7131564" cy="332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875" y="4437112"/>
            <a:ext cx="8127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Underline </a:t>
            </a:r>
            <a:r>
              <a:rPr lang="en-US" sz="2400" dirty="0"/>
              <a:t>the </a:t>
            </a:r>
            <a:r>
              <a:rPr lang="en-US" sz="2400" b="1" dirty="0"/>
              <a:t>modal verb</a:t>
            </a:r>
            <a:r>
              <a:rPr lang="en-US" sz="2400" dirty="0"/>
              <a:t> in each sentence below. The first one is done for you.</a:t>
            </a:r>
            <a:endParaRPr lang="en-GB" sz="2400" dirty="0"/>
          </a:p>
          <a:p>
            <a:r>
              <a:rPr lang="en-US" sz="2400" dirty="0"/>
              <a:t>	We </a:t>
            </a:r>
            <a:r>
              <a:rPr lang="en-US" sz="2400" u="sng" dirty="0"/>
              <a:t>might</a:t>
            </a:r>
            <a:r>
              <a:rPr lang="en-US" sz="2400" dirty="0"/>
              <a:t> see the famous singer.</a:t>
            </a:r>
            <a:endParaRPr lang="en-GB" sz="2400" dirty="0"/>
          </a:p>
          <a:p>
            <a:r>
              <a:rPr lang="en-US" sz="2400" dirty="0"/>
              <a:t>	They must finish the race.</a:t>
            </a:r>
            <a:endParaRPr lang="en-GB" sz="2400" dirty="0"/>
          </a:p>
          <a:p>
            <a:r>
              <a:rPr lang="en-US" sz="2400" dirty="0"/>
              <a:t>	I should help Mum.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1840" y="0"/>
            <a:ext cx="3115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Numeracy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4291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Units this term will include:</a:t>
            </a:r>
          </a:p>
          <a:p>
            <a:endParaRPr lang="en-GB" sz="2400" dirty="0" smtClean="0"/>
          </a:p>
          <a:p>
            <a:pPr marL="457200" indent="-457200">
              <a:buAutoNum type="arabicPeriod"/>
            </a:pPr>
            <a:r>
              <a:rPr lang="en-GB" sz="2400" dirty="0" smtClean="0"/>
              <a:t>Place Value of number (up to 1,000,000)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Addition using jottings, number lines (for difference) and column addition.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Subtraction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Fractions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Measure converting between metric and imperial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Multiplication 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Geometry  (finding missing angles)</a:t>
            </a:r>
          </a:p>
          <a:p>
            <a:pPr marL="457200" indent="-457200"/>
            <a:endParaRPr lang="en-GB" sz="2400" dirty="0"/>
          </a:p>
          <a:p>
            <a:pPr marL="457200" indent="-457200"/>
            <a:r>
              <a:rPr lang="en-GB" sz="2400" dirty="0" smtClean="0"/>
              <a:t>Maths groups </a:t>
            </a:r>
          </a:p>
          <a:p>
            <a:pPr marL="457200" indent="-457200"/>
            <a:endParaRPr lang="en-GB" sz="2400" dirty="0"/>
          </a:p>
          <a:p>
            <a:pPr marL="457200" indent="-457200"/>
            <a:r>
              <a:rPr lang="en-GB" sz="2400" dirty="0" smtClean="0"/>
              <a:t>Weekly  Arithmetic test – results will be kept and provided for you to see at parents evenings. These are always private scores.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1840" y="0"/>
            <a:ext cx="3115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Numeracy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206" y="923330"/>
                <a:ext cx="7830072" cy="569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Example questions for Year 5;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 smtClean="0"/>
                  <a:t> x 4 =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ᵌ x 9² =</a:t>
                </a:r>
              </a:p>
              <a:p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                     Calculate </a:t>
                </a:r>
                <a:r>
                  <a:rPr lang="en-US" altLang="en-US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the size of angle </a:t>
                </a:r>
                <a:r>
                  <a:rPr lang="en-US" altLang="en-US" sz="3200" b="1" i="1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en-US" sz="32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and angle</a:t>
                </a:r>
                <a:r>
                  <a:rPr lang="en-US" alt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i="1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en-US" sz="2400" dirty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en-GB" altLang="en-US" sz="1000" dirty="0"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atin typeface="Calibri"/>
                    <a:ea typeface="Times New Roman" pitchFamily="18" charset="0"/>
                    <a:cs typeface="Arial" pitchFamily="34" charset="0"/>
                  </a:rPr>
                  <a:t>         </a:t>
                </a:r>
                <a:r>
                  <a:rPr lang="en-US" altLang="en-US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alt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			Do </a:t>
                </a:r>
                <a:r>
                  <a:rPr lang="en-US" altLang="en-US" sz="2400" b="1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not</a:t>
                </a:r>
                <a:r>
                  <a:rPr lang="en-US" altLang="en-US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use a </a:t>
                </a:r>
                <a:r>
                  <a:rPr lang="en-US" alt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protractor</a:t>
                </a:r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6" y="923330"/>
                <a:ext cx="7830072" cy="5693225"/>
              </a:xfrm>
              <a:prstGeom prst="rect">
                <a:avLst/>
              </a:prstGeom>
              <a:blipFill rotWithShape="1">
                <a:blip r:embed="rId2"/>
                <a:stretch>
                  <a:fillRect l="-1246" t="-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5636839" cy="23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59920"/>
            <a:ext cx="4732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42852"/>
            <a:ext cx="84969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learning challenges for this half term are: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30934"/>
              </p:ext>
            </p:extLst>
          </p:nvPr>
        </p:nvGraphicFramePr>
        <p:xfrm>
          <a:off x="179512" y="1124744"/>
          <a:ext cx="52565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107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KS2 Geography: </a:t>
                      </a:r>
                      <a:r>
                        <a:rPr lang="en-GB" sz="1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locate the world’s countries, using maps, to focus on South America and concentrating on their key physical and human characteristics, countries, and major cities.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5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WOW</a:t>
                      </a:r>
                      <a:r>
                        <a:rPr lang="en-GB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:  </a:t>
                      </a:r>
                      <a:r>
                        <a:rPr lang="en-GB" sz="1100" b="0" i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Show a special video about Brazil which captures the main aspects of the country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LC1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What do you already know about Brazil?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LC2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What fruits and other natural resources</a:t>
                      </a:r>
                      <a:r>
                        <a:rPr lang="en-GB" sz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is Brazil famous for?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LC3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Which famous cities in Brazil attract tourists and why?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LC4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What can you find out about one of Brazil’s neighbouring countries?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LC5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Can you design and create a collage of Brazilian symbols? 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56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LC6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Why is Brazil famous for its dancing?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LC7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What can you find out about the street children of Brazil?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9485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LC8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What can you find out about a famous Brazilian?</a:t>
                      </a:r>
                      <a:endParaRPr lang="en-GB" sz="12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0112" y="1124744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topics this year include;</a:t>
            </a:r>
          </a:p>
          <a:p>
            <a:endParaRPr lang="en-GB" dirty="0"/>
          </a:p>
          <a:p>
            <a:r>
              <a:rPr lang="en-GB" dirty="0" smtClean="0"/>
              <a:t>Anglo-Saxon Britain. </a:t>
            </a:r>
          </a:p>
          <a:p>
            <a:endParaRPr lang="en-GB" dirty="0"/>
          </a:p>
          <a:p>
            <a:r>
              <a:rPr lang="en-GB" dirty="0" smtClean="0"/>
              <a:t>Ancient Egypt.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Will you look the same as your grandparents?</a:t>
            </a:r>
          </a:p>
          <a:p>
            <a:endParaRPr lang="en-GB" dirty="0"/>
          </a:p>
          <a:p>
            <a:r>
              <a:rPr lang="en-GB" dirty="0" smtClean="0"/>
              <a:t>Crime Scene Investigating.  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788</TotalTime>
  <Words>869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jacques</dc:creator>
  <cp:lastModifiedBy>administrator</cp:lastModifiedBy>
  <cp:revision>71</cp:revision>
  <cp:lastPrinted>2019-09-11T14:47:59Z</cp:lastPrinted>
  <dcterms:created xsi:type="dcterms:W3CDTF">2010-09-08T19:48:08Z</dcterms:created>
  <dcterms:modified xsi:type="dcterms:W3CDTF">2019-09-18T11:14:44Z</dcterms:modified>
</cp:coreProperties>
</file>