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0"/>
  </p:notesMasterIdLst>
  <p:sldIdLst>
    <p:sldId id="256" r:id="rId2"/>
    <p:sldId id="295" r:id="rId3"/>
    <p:sldId id="299" r:id="rId4"/>
    <p:sldId id="257" r:id="rId5"/>
    <p:sldId id="266" r:id="rId6"/>
    <p:sldId id="258" r:id="rId7"/>
    <p:sldId id="270" r:id="rId8"/>
    <p:sldId id="259" r:id="rId9"/>
    <p:sldId id="297" r:id="rId10"/>
    <p:sldId id="273" r:id="rId11"/>
    <p:sldId id="274" r:id="rId12"/>
    <p:sldId id="296" r:id="rId13"/>
    <p:sldId id="260" r:id="rId14"/>
    <p:sldId id="276" r:id="rId15"/>
    <p:sldId id="277" r:id="rId16"/>
    <p:sldId id="278" r:id="rId17"/>
    <p:sldId id="298" r:id="rId18"/>
    <p:sldId id="261" r:id="rId19"/>
    <p:sldId id="282" r:id="rId20"/>
    <p:sldId id="262" r:id="rId21"/>
    <p:sldId id="284" r:id="rId22"/>
    <p:sldId id="263" r:id="rId23"/>
    <p:sldId id="286" r:id="rId24"/>
    <p:sldId id="292" r:id="rId25"/>
    <p:sldId id="293" r:id="rId26"/>
    <p:sldId id="290" r:id="rId27"/>
    <p:sldId id="264" r:id="rId28"/>
    <p:sldId id="294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84" autoAdjust="0"/>
  </p:normalViewPr>
  <p:slideViewPr>
    <p:cSldViewPr snapToGrid="0" snapToObjects="1">
      <p:cViewPr varScale="1">
        <p:scale>
          <a:sx n="39" d="100"/>
          <a:sy n="39" d="100"/>
        </p:scale>
        <p:origin x="174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ja-JP" dirty="0">
                <a:latin typeface="Times New Roman" charset="0"/>
              </a:rPr>
              <a:t>Check this link</a:t>
            </a:r>
          </a:p>
          <a:p>
            <a:pPr eaLnBrk="1" hangingPunct="1"/>
            <a:endParaRPr lang="en-GB" altLang="ja-JP" dirty="0">
              <a:latin typeface="Times New Roman" charset="0"/>
            </a:endParaRPr>
          </a:p>
          <a:p>
            <a:pPr eaLnBrk="1" hangingPunct="1"/>
            <a:r>
              <a:rPr lang="en-GB" altLang="ja-JP" dirty="0">
                <a:latin typeface="Times New Roman" charset="0"/>
              </a:rPr>
              <a:t>Highlight to the parents </a:t>
            </a:r>
            <a:r>
              <a:rPr lang="en-GB" altLang="ja-JP" dirty="0" err="1">
                <a:latin typeface="Times New Roman" charset="0"/>
              </a:rPr>
              <a:t>schwaring</a:t>
            </a:r>
            <a:r>
              <a:rPr lang="en-GB" altLang="ja-JP" dirty="0">
                <a:latin typeface="Times New Roman" charset="0"/>
              </a:rPr>
              <a:t>, putting the uh sound on the end of a sound, </a:t>
            </a:r>
            <a:r>
              <a:rPr lang="en-GB" altLang="ja-JP" dirty="0" err="1">
                <a:latin typeface="Times New Roman" charset="0"/>
              </a:rPr>
              <a:t>eg</a:t>
            </a:r>
            <a:r>
              <a:rPr lang="en-GB" altLang="ja-JP" dirty="0">
                <a:latin typeface="Times New Roman" charset="0"/>
              </a:rPr>
              <a:t> c-uh not c</a:t>
            </a:r>
          </a:p>
          <a:p>
            <a:pPr eaLnBrk="1" hangingPunct="1"/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There are more than 150 graphemes for example there are 9 different ways to write “or”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Children learning to read in English have a much more difficult and complex code to learn than children reading in other countries.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Children tend to learn all of these sounds by the end of Reception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/>
              <a:t>This will begin in Year 1 and continue throughout the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that the children will only read the books when they are secure in the sound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Demonstrate spelling using Fred fingers. Ensure the use of pure sounds with the 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Children will begin by reading RWI books as home readers but then they will a range of books to help them develop other reading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51AAA-0D62-384A-87E0-2618FEF377EF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8CD128-7ECD-A140-A229-944B8788EF8F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these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Invite the parents to read the names out loud.</a:t>
            </a:r>
          </a:p>
          <a:p>
            <a:r>
              <a:rPr lang="en-GB" dirty="0"/>
              <a:t>Ask the parents how it made them feel?</a:t>
            </a:r>
          </a:p>
          <a:p>
            <a:r>
              <a:rPr lang="en-GB" dirty="0"/>
              <a:t>Tell the parents, that’s how your children will feel when they are being asked to read simple words like “cat”</a:t>
            </a:r>
          </a:p>
          <a:p>
            <a:r>
              <a:rPr lang="en-GB" dirty="0"/>
              <a:t>Also highlight that they would have started to break down the words into smaller segments and blending them together, so when they come across a word they don’t know they use Phonics to </a:t>
            </a:r>
            <a:r>
              <a:rPr lang="en-GB"/>
              <a:t>help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teach the children the sounds, then we blend them together to read words and finally the children are able to read sentences in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/>
              <a:t>Sounds are what we hear, graphemes are how we write the sound.</a:t>
            </a:r>
            <a:endParaRPr i="1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syncteam/draft-training/phonics/day_1/October%20updates/PH_day1_presentation/ph.set_1_sounds.mpg" TargetMode="External"/><Relationship Id="rId1" Type="http://schemas.microsoft.com/office/2007/relationships/media" Target="file://localhost/syncteam/draft-training/phonics/day_1/October%20updates/PH_day1_presentation/ph.set_1_sounds.mpg" TargetMode="External"/><Relationship Id="rId6" Type="http://schemas.openxmlformats.org/officeDocument/2006/relationships/hyperlink" Target="https://ruthmiskin.com/en/find-out-more/parents/#lg=1&amp;slide=2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hmiskin.com/en/find-out-more/paren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Sounds</a:t>
            </a:r>
          </a:p>
        </p:txBody>
      </p:sp>
      <p:pic>
        <p:nvPicPr>
          <p:cNvPr id="3" name="ph.set_1_sound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556792"/>
            <a:ext cx="8676456" cy="447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939" y="4293031"/>
            <a:ext cx="779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https://ruthmiskin.com/en/find-out-more/parents/#lg=1&amp;slide=2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alphabetic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Over 150+ graphemes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One of the most complex alphabetic codes in the world.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E15D2CA-2B20-4373-83C8-678D1334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13" y="3365201"/>
            <a:ext cx="3754438" cy="32321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Spanish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24 speech sounds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26 letters to make up those sounds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29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CA8A584-1E02-4B08-B449-84FB3E0F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014" y="3365201"/>
            <a:ext cx="3756025" cy="32316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English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 44  speech sounds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 26  letters to make up those 	sounds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 150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chart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does Read Write Inc. use phonics to teach reading? </a:t>
            </a: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Speed Sounds</a:t>
            </a:r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580827"/>
            <a:ext cx="15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using Fred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 </a:t>
            </a: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mat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Speed Sounds chart		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34" r="-35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3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does Read Write Inc. teach spelling? </a:t>
            </a:r>
          </a:p>
        </p:txBody>
      </p:sp>
    </p:spTree>
    <p:extLst>
      <p:ext uri="{BB962C8B-B14F-4D97-AF65-F5344CB8AC3E}">
        <p14:creationId xmlns:p14="http://schemas.microsoft.com/office/powerpoint/2010/main" val="248397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Fingers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5" r="-78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1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Teach a child to read 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keep that child reading [and talking]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we will change everything.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I mean everything.</a:t>
            </a: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100"/>
              </a:spcBef>
              <a:defRPr/>
            </a:pPr>
            <a:endParaRPr lang="en-US" sz="4400" dirty="0">
              <a:solidFill>
                <a:schemeClr val="accent6"/>
              </a:solidFill>
              <a:latin typeface="Arial Unicode MS" charset="0"/>
              <a:ea typeface="ヒラギノ角ゴ ProN W3" charset="0"/>
              <a:cs typeface="Arial Unicode MS" charset="0"/>
              <a:sym typeface="Arial Unicode MS" charset="0"/>
            </a:endParaRPr>
          </a:p>
          <a:p>
            <a:pPr algn="r">
              <a:spcBef>
                <a:spcPts val="6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Jeanette </a:t>
            </a:r>
            <a:r>
              <a:rPr lang="en-US" sz="2400" i="1" dirty="0" err="1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Winterson</a:t>
            </a: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4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What should my child read at home? </a:t>
            </a: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Write Inc. Storybooks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602" y="1829456"/>
            <a:ext cx="2529337" cy="178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82" y="2162298"/>
            <a:ext cx="2613073" cy="1843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0" y="3800445"/>
            <a:ext cx="2775539" cy="195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60" y="3112356"/>
            <a:ext cx="2192989" cy="1546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80" y="1829456"/>
            <a:ext cx="3026975" cy="2135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18" y="3666827"/>
            <a:ext cx="2813924" cy="19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can I help at home? </a:t>
            </a: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Read</a:t>
            </a:r>
            <a:r>
              <a:rPr lang="en-GB" b="1" dirty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Ask lots of 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r>
              <a:rPr lang="en-GB" dirty="0"/>
              <a:t>You're never too old, too wacky, too wild, to pick up a book and read to a child.</a:t>
            </a:r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Talking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227994"/>
            <a:ext cx="8229600" cy="45593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>
                <a:latin typeface="Arial" charset="0"/>
              </a:rPr>
              <a:t>Talk </a:t>
            </a:r>
            <a:r>
              <a:rPr lang="en-GB" sz="2800" dirty="0">
                <a:latin typeface="Arial" charset="0"/>
              </a:rPr>
              <a:t>to your child as much as possible and ‘feed’ them new and ambitious vocabulary.</a:t>
            </a: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FF0000"/>
                </a:solidFill>
                <a:latin typeface="Arial" charset="0"/>
              </a:rPr>
              <a:t>eat</a:t>
            </a:r>
            <a:r>
              <a:rPr lang="en-GB" sz="2800" dirty="0">
                <a:latin typeface="Arial" charset="0"/>
              </a:rPr>
              <a:t>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33CC33"/>
                </a:solidFill>
                <a:latin typeface="Arial" charset="0"/>
              </a:rPr>
              <a:t>munch</a:t>
            </a:r>
            <a:r>
              <a:rPr lang="en-GB" sz="2800" dirty="0">
                <a:latin typeface="Arial" charset="0"/>
              </a:rPr>
              <a:t> 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7030A0"/>
                </a:solidFill>
                <a:latin typeface="Arial" charset="0"/>
              </a:rPr>
              <a:t>scoff </a:t>
            </a:r>
            <a:r>
              <a:rPr lang="en-GB" sz="2800" dirty="0">
                <a:latin typeface="Arial" charset="0"/>
              </a:rPr>
              <a:t>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00B0F0"/>
                </a:solidFill>
                <a:latin typeface="Arial" charset="0"/>
              </a:rPr>
              <a:t>devour</a:t>
            </a:r>
            <a:r>
              <a:rPr lang="en-GB" sz="2800" dirty="0">
                <a:solidFill>
                  <a:srgbClr val="434343"/>
                </a:solidFill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our lunch now!”</a:t>
            </a: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You’re looking ... not just... but...</a:t>
            </a: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Vocabulary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528" y="1199301"/>
            <a:ext cx="8229600" cy="4643437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Arial" charset="0"/>
              </a:rPr>
              <a:t>Enrich conversations through description: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“Look at that rain. It looks like little diamonds sparkling on the window pane!”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400" dirty="0">
                <a:latin typeface="Arial" charset="0"/>
              </a:rPr>
              <a:t>Have fun with words and language. 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“I’m as hot as a spud in a cooking pot!”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800" dirty="0">
                <a:latin typeface="Arial" charset="0"/>
              </a:rPr>
              <a:t>Praise your child for using new words or interesting phrases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>
                <a:hlinkClick r:id="rId3"/>
              </a:rPr>
              <a:t>https://ruthmiskin.com/en/find-out-more/parents/</a:t>
            </a:r>
            <a:r>
              <a:rPr lang="en-US"/>
              <a:t> </a:t>
            </a:r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43734" cy="864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Reading 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4D41-88F7-486D-AF45-8FFBC547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Dinosaur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EFBB-067D-43BD-B8B1-C3599CEA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Brachiosaurus</a:t>
            </a:r>
          </a:p>
          <a:p>
            <a:r>
              <a:rPr lang="en-GB" dirty="0" err="1"/>
              <a:t>Baryonyx</a:t>
            </a:r>
            <a:endParaRPr lang="en-GB" dirty="0"/>
          </a:p>
          <a:p>
            <a:r>
              <a:rPr lang="en-GB" dirty="0"/>
              <a:t>Compsognathus</a:t>
            </a:r>
          </a:p>
          <a:p>
            <a:r>
              <a:rPr lang="en-GB" dirty="0" err="1"/>
              <a:t>Iguanadon</a:t>
            </a:r>
            <a:endParaRPr lang="en-GB" dirty="0"/>
          </a:p>
          <a:p>
            <a:r>
              <a:rPr lang="en-GB" dirty="0" err="1"/>
              <a:t>Ornithomimus</a:t>
            </a:r>
            <a:endParaRPr lang="en-GB" dirty="0"/>
          </a:p>
          <a:p>
            <a:r>
              <a:rPr lang="en-GB" dirty="0"/>
              <a:t>Oviraptor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19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5" y="1320534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Who is Read Write Inc. Phonics for? </a:t>
            </a:r>
          </a:p>
        </p:txBody>
      </p:sp>
    </p:spTree>
    <p:extLst>
      <p:ext uri="{BB962C8B-B14F-4D97-AF65-F5344CB8AC3E}">
        <p14:creationId xmlns:p14="http://schemas.microsoft.com/office/powerpoint/2010/main" val="313130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Read Write Inc. Phonics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Nursery – Y1 (KS1)</a:t>
            </a: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to</a:t>
            </a:r>
            <a:r>
              <a:rPr lang="ja-JP" altLang="en-US" dirty="0">
                <a:latin typeface="Arial Unicode MS" charset="0"/>
              </a:rPr>
              <a:t>‘</a:t>
            </a:r>
            <a:r>
              <a:rPr lang="en-US" dirty="0">
                <a:latin typeface="Arial Unicode MS" charset="0"/>
              </a:rPr>
              <a:t>catch-up</a:t>
            </a:r>
            <a:r>
              <a:rPr lang="ja-JP" altLang="en-US" dirty="0">
                <a:latin typeface="Arial Unicode MS" charset="0"/>
              </a:rPr>
              <a:t>’</a:t>
            </a: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new to English</a:t>
            </a:r>
          </a:p>
          <a:p>
            <a:pPr>
              <a:buFont typeface="Wingdings" charset="0"/>
              <a:buNone/>
            </a:pP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What is Read Write Inc. Phonics? </a:t>
            </a:r>
          </a:p>
        </p:txBody>
      </p:sp>
    </p:spTree>
    <p:extLst>
      <p:ext uri="{BB962C8B-B14F-4D97-AF65-F5344CB8AC3E}">
        <p14:creationId xmlns:p14="http://schemas.microsoft.com/office/powerpoint/2010/main" val="29267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mat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sad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What is systematic phonics? </a:t>
            </a:r>
          </a:p>
        </p:txBody>
      </p:sp>
    </p:spTree>
    <p:extLst>
      <p:ext uri="{BB962C8B-B14F-4D97-AF65-F5344CB8AC3E}">
        <p14:creationId xmlns:p14="http://schemas.microsoft.com/office/powerpoint/2010/main" val="380921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</a:p>
        </p:txBody>
      </p:sp>
    </p:spTree>
    <p:extLst>
      <p:ext uri="{BB962C8B-B14F-4D97-AF65-F5344CB8AC3E}">
        <p14:creationId xmlns:p14="http://schemas.microsoft.com/office/powerpoint/2010/main" val="122188892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622</TotalTime>
  <Words>841</Words>
  <Application>Microsoft Office PowerPoint</Application>
  <PresentationFormat>On-screen Show (4:3)</PresentationFormat>
  <Paragraphs>169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Unicode MS</vt:lpstr>
      <vt:lpstr>Calibri</vt:lpstr>
      <vt:lpstr>Garamond</vt:lpstr>
      <vt:lpstr>Gill Sans</vt:lpstr>
      <vt:lpstr>Segoe Print</vt:lpstr>
      <vt:lpstr>Tempus Sans ITC</vt:lpstr>
      <vt:lpstr>Times New Roman</vt:lpstr>
      <vt:lpstr>Wingdings</vt:lpstr>
      <vt:lpstr>ヒラギノ角ゴ ProN W3</vt:lpstr>
      <vt:lpstr>NEW Phonics Template</vt:lpstr>
      <vt:lpstr>Read Write Inc. Phonics  Parents’ Meeting</vt:lpstr>
      <vt:lpstr>PowerPoint Presentation</vt:lpstr>
      <vt:lpstr>Dinosaur names</vt:lpstr>
      <vt:lpstr>PowerPoint Presentation</vt:lpstr>
      <vt:lpstr>Read Write Inc. Phonics</vt:lpstr>
      <vt:lpstr>PowerPoint Presentation</vt:lpstr>
      <vt:lpstr>Systematic approach</vt:lpstr>
      <vt:lpstr>PowerPoint Presentation</vt:lpstr>
      <vt:lpstr>Phonics</vt:lpstr>
      <vt:lpstr>Pure Sounds</vt:lpstr>
      <vt:lpstr>English alphabetic code</vt:lpstr>
      <vt:lpstr>Speed Sounds chart</vt:lpstr>
      <vt:lpstr>PowerPoint Presentation</vt:lpstr>
      <vt:lpstr>Simple Speed Sounds</vt:lpstr>
      <vt:lpstr>Blending using Fred Talk</vt:lpstr>
      <vt:lpstr>Complex Speed Sounds chart  </vt:lpstr>
      <vt:lpstr>Storybooks</vt:lpstr>
      <vt:lpstr>PowerPoint Presentation</vt:lpstr>
      <vt:lpstr>Fred Fingers</vt:lpstr>
      <vt:lpstr>PowerPoint Presentation</vt:lpstr>
      <vt:lpstr>Read Write Inc. Storybooks</vt:lpstr>
      <vt:lpstr>PowerPoint Presentation</vt:lpstr>
      <vt:lpstr>Storytime</vt:lpstr>
      <vt:lpstr>Talking</vt:lpstr>
      <vt:lpstr>Vocabulary</vt:lpstr>
      <vt:lpstr>Online resources available</vt:lpstr>
      <vt:lpstr>Any other questions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RC</cp:lastModifiedBy>
  <cp:revision>105</cp:revision>
  <cp:lastPrinted>2017-09-21T12:18:26Z</cp:lastPrinted>
  <dcterms:created xsi:type="dcterms:W3CDTF">2015-11-23T14:36:59Z</dcterms:created>
  <dcterms:modified xsi:type="dcterms:W3CDTF">2020-11-04T10:14:19Z</dcterms:modified>
</cp:coreProperties>
</file>