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80" r:id="rId3"/>
    <p:sldId id="279" r:id="rId4"/>
    <p:sldId id="259" r:id="rId5"/>
    <p:sldId id="260" r:id="rId6"/>
    <p:sldId id="278" r:id="rId7"/>
    <p:sldId id="261" r:id="rId8"/>
    <p:sldId id="262" r:id="rId9"/>
    <p:sldId id="263" r:id="rId10"/>
    <p:sldId id="264" r:id="rId11"/>
    <p:sldId id="265" r:id="rId12"/>
    <p:sldId id="266" r:id="rId13"/>
    <p:sldId id="272" r:id="rId14"/>
    <p:sldId id="274" r:id="rId15"/>
    <p:sldId id="275" r:id="rId16"/>
    <p:sldId id="276" r:id="rId17"/>
    <p:sldId id="267" r:id="rId18"/>
    <p:sldId id="268" r:id="rId19"/>
    <p:sldId id="277"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FF26C2-5B6C-4FBF-9BAB-E9753C22B944}" type="datetimeFigureOut">
              <a:rPr lang="en-US" smtClean="0"/>
              <a:pPr/>
              <a:t>9/22/2021</a:t>
            </a:fld>
            <a:endParaRPr lang="en-GB"/>
          </a:p>
        </p:txBody>
      </p:sp>
      <p:sp>
        <p:nvSpPr>
          <p:cNvPr id="5" name="Footer Placeholder 4"/>
          <p:cNvSpPr>
            <a:spLocks noGrp="1"/>
          </p:cNvSpPr>
          <p:nvPr>
            <p:ph type="ftr" sz="quarter" idx="11"/>
          </p:nvPr>
        </p:nvSpPr>
        <p:spPr>
          <a:xfrm>
            <a:off x="2396319" y="329308"/>
            <a:ext cx="3086292" cy="309201"/>
          </a:xfrm>
        </p:spPr>
        <p:txBody>
          <a:bodyPr/>
          <a:lstStyle/>
          <a:p>
            <a:endParaRPr lang="en-GB"/>
          </a:p>
        </p:txBody>
      </p:sp>
      <p:sp>
        <p:nvSpPr>
          <p:cNvPr id="6" name="Slide Number Placeholder 5"/>
          <p:cNvSpPr>
            <a:spLocks noGrp="1"/>
          </p:cNvSpPr>
          <p:nvPr>
            <p:ph type="sldNum" sz="quarter" idx="12"/>
          </p:nvPr>
        </p:nvSpPr>
        <p:spPr>
          <a:xfrm>
            <a:off x="1434703" y="798973"/>
            <a:ext cx="802005" cy="503578"/>
          </a:xfrm>
        </p:spPr>
        <p:txBody>
          <a:bodyPr/>
          <a:lstStyle/>
          <a:p>
            <a:fld id="{6F8BD83E-8985-4729-A58C-A9DA0AAF1BCC}" type="slidenum">
              <a:rPr lang="en-GB" smtClean="0"/>
              <a:pPr/>
              <a:t>‹#›</a:t>
            </a:fld>
            <a:endParaRPr lang="en-GB"/>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421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FF26C2-5B6C-4FBF-9BAB-E9753C22B944}" type="datetimeFigureOut">
              <a:rPr lang="en-US" smtClean="0"/>
              <a:pPr/>
              <a:t>9/22/2021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BD83E-8985-4729-A58C-A9DA0AAF1BCC}" type="slidenum">
              <a:rPr lang="en-GB" smtClean="0"/>
              <a:pPr/>
              <a:t>‹#›</a:t>
            </a:fld>
            <a:endParaRPr lang="en-GB"/>
          </a:p>
        </p:txBody>
      </p:sp>
    </p:spTree>
    <p:extLst>
      <p:ext uri="{BB962C8B-B14F-4D97-AF65-F5344CB8AC3E}">
        <p14:creationId xmlns:p14="http://schemas.microsoft.com/office/powerpoint/2010/main" val="210605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FF26C2-5B6C-4FBF-9BAB-E9753C22B944}" type="datetimeFigureOut">
              <a:rPr lang="en-US" smtClean="0"/>
              <a:pPr/>
              <a:t>9/22/2021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BD83E-8985-4729-A58C-A9DA0AAF1BCC}" type="slidenum">
              <a:rPr lang="en-GB" smtClean="0"/>
              <a:pPr/>
              <a:t>‹#›</a:t>
            </a:fld>
            <a:endParaRPr lang="en-GB"/>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7373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FF26C2-5B6C-4FBF-9BAB-E9753C22B944}" type="datetimeFigureOut">
              <a:rPr lang="en-US" smtClean="0"/>
              <a:pPr/>
              <a:t>9/22/2021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BD83E-8985-4729-A58C-A9DA0AAF1BCC}" type="slidenum">
              <a:rPr lang="en-GB" smtClean="0"/>
              <a:pPr/>
              <a:t>‹#›</a:t>
            </a:fld>
            <a:endParaRPr lang="en-GB"/>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28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FF26C2-5B6C-4FBF-9BAB-E9753C22B944}" type="datetimeFigureOut">
              <a:rPr lang="en-US" smtClean="0"/>
              <a:pPr/>
              <a:t>9/22/2021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BD83E-8985-4729-A58C-A9DA0AAF1BCC}" type="slidenum">
              <a:rPr lang="en-GB" smtClean="0"/>
              <a:pPr/>
              <a:t>‹#›</a:t>
            </a:fld>
            <a:endParaRPr lang="en-GB"/>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71270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FF26C2-5B6C-4FBF-9BAB-E9753C22B944}" type="datetimeFigureOut">
              <a:rPr lang="en-US" smtClean="0"/>
              <a:pPr/>
              <a:t>9/22/2021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8BD83E-8985-4729-A58C-A9DA0AAF1BCC}" type="slidenum">
              <a:rPr lang="en-GB" smtClean="0"/>
              <a:pPr/>
              <a:t>‹#›</a:t>
            </a:fld>
            <a:endParaRPr lang="en-GB"/>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3824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FF26C2-5B6C-4FBF-9BAB-E9753C22B944}" type="datetimeFigureOut">
              <a:rPr lang="en-US" smtClean="0"/>
              <a:pPr/>
              <a:t>9/22/2021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8BD83E-8985-4729-A58C-A9DA0AAF1BCC}" type="slidenum">
              <a:rPr lang="en-GB" smtClean="0"/>
              <a:pPr/>
              <a:t>‹#›</a:t>
            </a:fld>
            <a:endParaRPr lang="en-GB"/>
          </a:p>
        </p:txBody>
      </p:sp>
    </p:spTree>
    <p:extLst>
      <p:ext uri="{BB962C8B-B14F-4D97-AF65-F5344CB8AC3E}">
        <p14:creationId xmlns:p14="http://schemas.microsoft.com/office/powerpoint/2010/main" val="3065986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FF26C2-5B6C-4FBF-9BAB-E9753C22B944}" type="datetimeFigureOut">
              <a:rPr lang="en-US" smtClean="0"/>
              <a:pPr/>
              <a:t>9/22/2021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8BD83E-8985-4729-A58C-A9DA0AAF1BCC}" type="slidenum">
              <a:rPr lang="en-GB" smtClean="0"/>
              <a:pPr/>
              <a:t>‹#›</a:t>
            </a:fld>
            <a:endParaRPr lang="en-GB"/>
          </a:p>
        </p:txBody>
      </p:sp>
    </p:spTree>
    <p:extLst>
      <p:ext uri="{BB962C8B-B14F-4D97-AF65-F5344CB8AC3E}">
        <p14:creationId xmlns:p14="http://schemas.microsoft.com/office/powerpoint/2010/main" val="624351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F26C2-5B6C-4FBF-9BAB-E9753C22B944}" type="datetimeFigureOut">
              <a:rPr lang="en-US" smtClean="0"/>
              <a:pPr/>
              <a:t>9/22/2021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8BD83E-8985-4729-A58C-A9DA0AAF1BCC}" type="slidenum">
              <a:rPr lang="en-GB" smtClean="0"/>
              <a:pPr/>
              <a:t>‹#›</a:t>
            </a:fld>
            <a:endParaRPr lang="en-GB"/>
          </a:p>
        </p:txBody>
      </p:sp>
    </p:spTree>
    <p:extLst>
      <p:ext uri="{BB962C8B-B14F-4D97-AF65-F5344CB8AC3E}">
        <p14:creationId xmlns:p14="http://schemas.microsoft.com/office/powerpoint/2010/main" val="3804461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1FF26C2-5B6C-4FBF-9BAB-E9753C22B944}" type="datetimeFigureOut">
              <a:rPr lang="en-US" smtClean="0"/>
              <a:pPr/>
              <a:t>9/22/2021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8BD83E-8985-4729-A58C-A9DA0AAF1BCC}" type="slidenum">
              <a:rPr lang="en-GB" smtClean="0"/>
              <a:pPr/>
              <a:t>‹#›</a:t>
            </a:fld>
            <a:endParaRPr lang="en-GB"/>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098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41FF26C2-5B6C-4FBF-9BAB-E9753C22B944}" type="datetimeFigureOut">
              <a:rPr lang="en-US" smtClean="0"/>
              <a:pPr/>
              <a:t>9/22/2021</a:t>
            </a:fld>
            <a:endParaRPr lang="en-GB"/>
          </a:p>
        </p:txBody>
      </p:sp>
      <p:sp>
        <p:nvSpPr>
          <p:cNvPr id="6" name="Footer Placeholder 5"/>
          <p:cNvSpPr>
            <a:spLocks noGrp="1"/>
          </p:cNvSpPr>
          <p:nvPr>
            <p:ph type="ftr" sz="quarter" idx="11"/>
          </p:nvPr>
        </p:nvSpPr>
        <p:spPr>
          <a:xfrm>
            <a:off x="1437530" y="318641"/>
            <a:ext cx="3251553" cy="320931"/>
          </a:xfrm>
        </p:spPr>
        <p:txBody>
          <a:bodyPr/>
          <a:lstStyle/>
          <a:p>
            <a:endParaRPr lang="en-GB"/>
          </a:p>
        </p:txBody>
      </p:sp>
      <p:sp>
        <p:nvSpPr>
          <p:cNvPr id="7" name="Slide Number Placeholder 6"/>
          <p:cNvSpPr>
            <a:spLocks noGrp="1"/>
          </p:cNvSpPr>
          <p:nvPr>
            <p:ph type="sldNum" sz="quarter" idx="12"/>
          </p:nvPr>
        </p:nvSpPr>
        <p:spPr/>
        <p:txBody>
          <a:bodyPr/>
          <a:lstStyle/>
          <a:p>
            <a:fld id="{6F8BD83E-8985-4729-A58C-A9DA0AAF1BCC}" type="slidenum">
              <a:rPr lang="en-GB" smtClean="0"/>
              <a:pPr/>
              <a:t>‹#›</a:t>
            </a:fld>
            <a:endParaRPr lang="en-GB"/>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1398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1FF26C2-5B6C-4FBF-9BAB-E9753C22B944}" type="datetimeFigureOut">
              <a:rPr lang="en-US" smtClean="0"/>
              <a:pPr/>
              <a:t>9/22/2021</a:t>
            </a:fld>
            <a:endParaRPr lang="en-GB"/>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6F8BD83E-8985-4729-A58C-A9DA0AAF1BCC}" type="slidenum">
              <a:rPr lang="en-GB" smtClean="0"/>
              <a:pPr/>
              <a:t>‹#›</a:t>
            </a:fld>
            <a:endParaRPr lang="en-GB"/>
          </a:p>
        </p:txBody>
      </p:sp>
    </p:spTree>
    <p:extLst>
      <p:ext uri="{BB962C8B-B14F-4D97-AF65-F5344CB8AC3E}">
        <p14:creationId xmlns:p14="http://schemas.microsoft.com/office/powerpoint/2010/main" val="287892346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357298"/>
            <a:ext cx="7772400" cy="1470025"/>
          </a:xfrm>
        </p:spPr>
        <p:txBody>
          <a:bodyPr>
            <a:normAutofit fontScale="90000"/>
          </a:bodyPr>
          <a:lstStyle/>
          <a:p>
            <a:r>
              <a:rPr lang="en-GB" dirty="0" err="1">
                <a:latin typeface="Arial Black" pitchFamily="34" charset="0"/>
              </a:rPr>
              <a:t>Hollins</a:t>
            </a:r>
            <a:r>
              <a:rPr lang="en-GB" dirty="0">
                <a:latin typeface="Arial Black" pitchFamily="34" charset="0"/>
              </a:rPr>
              <a:t> Grundy Primary</a:t>
            </a:r>
          </a:p>
        </p:txBody>
      </p:sp>
      <p:sp>
        <p:nvSpPr>
          <p:cNvPr id="3" name="Subtitle 2"/>
          <p:cNvSpPr>
            <a:spLocks noGrp="1"/>
          </p:cNvSpPr>
          <p:nvPr>
            <p:ph type="subTitle" idx="1"/>
          </p:nvPr>
        </p:nvSpPr>
        <p:spPr>
          <a:xfrm>
            <a:off x="1285852" y="5500702"/>
            <a:ext cx="6400800" cy="1714488"/>
          </a:xfrm>
        </p:spPr>
        <p:txBody>
          <a:bodyPr/>
          <a:lstStyle/>
          <a:p>
            <a:r>
              <a:rPr lang="en-GB" b="1" dirty="0">
                <a:solidFill>
                  <a:schemeClr val="bg1"/>
                </a:solidFill>
              </a:rPr>
              <a:t>A to Z of practical tips in Y2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77500" lnSpcReduction="20000"/>
          </a:bodyPr>
          <a:lstStyle/>
          <a:p>
            <a:pPr algn="ctr">
              <a:buNone/>
            </a:pPr>
            <a:r>
              <a:rPr lang="en-GB" b="1" dirty="0"/>
              <a:t>Owls</a:t>
            </a:r>
          </a:p>
          <a:p>
            <a:endParaRPr lang="en-GB" dirty="0"/>
          </a:p>
          <a:p>
            <a:r>
              <a:rPr lang="en-GB" dirty="0"/>
              <a:t>For information on after school club or breakfast club please see a member of Owls’ staff.</a:t>
            </a:r>
          </a:p>
          <a:p>
            <a:endParaRPr lang="en-GB" dirty="0"/>
          </a:p>
          <a:p>
            <a:pPr marL="0" indent="0">
              <a:buNone/>
            </a:pPr>
            <a:r>
              <a:rPr lang="en-GB" dirty="0"/>
              <a:t>	</a:t>
            </a:r>
          </a:p>
        </p:txBody>
      </p:sp>
      <p:sp>
        <p:nvSpPr>
          <p:cNvPr id="4" name="Content Placeholder 3"/>
          <p:cNvSpPr>
            <a:spLocks noGrp="1"/>
          </p:cNvSpPr>
          <p:nvPr>
            <p:ph sz="half" idx="2"/>
          </p:nvPr>
        </p:nvSpPr>
        <p:spPr/>
        <p:txBody>
          <a:bodyPr>
            <a:normAutofit fontScale="77500" lnSpcReduction="20000"/>
          </a:bodyPr>
          <a:lstStyle/>
          <a:p>
            <a:pPr algn="ctr">
              <a:buNone/>
            </a:pPr>
            <a:r>
              <a:rPr lang="en-GB" b="1" dirty="0"/>
              <a:t>Phonics</a:t>
            </a:r>
          </a:p>
          <a:p>
            <a:pPr>
              <a:buNone/>
            </a:pPr>
            <a:r>
              <a:rPr lang="en-GB" dirty="0"/>
              <a:t>    </a:t>
            </a:r>
            <a:r>
              <a:rPr lang="en-GB" dirty="0" err="1"/>
              <a:t>RWInc</a:t>
            </a:r>
            <a:r>
              <a:rPr lang="en-GB" dirty="0"/>
              <a:t> continues for some children. Others will do Language and Literacy in Year 2.</a:t>
            </a:r>
          </a:p>
          <a:p>
            <a:pPr algn="ctr">
              <a:buNone/>
            </a:pPr>
            <a:r>
              <a:rPr lang="en-GB" b="1" dirty="0"/>
              <a:t>Pump bag</a:t>
            </a:r>
          </a:p>
          <a:p>
            <a:pPr>
              <a:buNone/>
            </a:pPr>
            <a:r>
              <a:rPr lang="en-GB" dirty="0"/>
              <a:t>    Should be brought to school every Monday and sent home on a Wednesday. This will change every half term but the information will be updated on the website. </a:t>
            </a:r>
            <a:endParaRPr lang="en-GB" b="1" dirty="0"/>
          </a:p>
          <a:p>
            <a:pPr algn="ctr">
              <a:buNone/>
            </a:pPr>
            <a:endParaRPr lang="en-GB" b="1" dirty="0"/>
          </a:p>
          <a:p>
            <a:pPr algn="ctr">
              <a:buNone/>
            </a:pPr>
            <a:endParaRPr lang="en-GB" b="1" dirty="0"/>
          </a:p>
          <a:p>
            <a:pPr>
              <a:buNone/>
            </a:pPr>
            <a:endParaRPr lang="en-GB"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3568" y="2013936"/>
            <a:ext cx="4205614" cy="3437560"/>
          </a:xfrm>
        </p:spPr>
        <p:txBody>
          <a:bodyPr>
            <a:normAutofit fontScale="77500" lnSpcReduction="20000"/>
          </a:bodyPr>
          <a:lstStyle/>
          <a:p>
            <a:pPr algn="ctr">
              <a:buNone/>
            </a:pPr>
            <a:r>
              <a:rPr lang="en-GB" b="1" dirty="0"/>
              <a:t>Questions</a:t>
            </a:r>
          </a:p>
          <a:p>
            <a:endParaRPr lang="en-GB" dirty="0"/>
          </a:p>
          <a:p>
            <a:r>
              <a:rPr lang="en-GB" dirty="0"/>
              <a:t>Don’t hesitate to ask or email our class email address</a:t>
            </a:r>
          </a:p>
          <a:p>
            <a:pPr marL="0" indent="0">
              <a:buNone/>
            </a:pPr>
            <a:r>
              <a:rPr lang="en-GB" dirty="0"/>
              <a:t>                Year2@hollinsgrundy.com</a:t>
            </a:r>
          </a:p>
          <a:p>
            <a:endParaRPr lang="en-GB" dirty="0"/>
          </a:p>
          <a:p>
            <a:pPr algn="ctr">
              <a:buNone/>
            </a:pPr>
            <a:r>
              <a:rPr lang="en-GB" b="1" dirty="0"/>
              <a:t>Reading Books</a:t>
            </a:r>
            <a:endParaRPr lang="en-GB" dirty="0"/>
          </a:p>
          <a:p>
            <a:r>
              <a:rPr lang="en-GB" dirty="0"/>
              <a:t>Please bring this for changing on Monday and Thursday. It must be signed in order for us to change it.</a:t>
            </a:r>
          </a:p>
          <a:p>
            <a:endParaRPr lang="en-GB" dirty="0"/>
          </a:p>
        </p:txBody>
      </p:sp>
      <p:sp>
        <p:nvSpPr>
          <p:cNvPr id="4" name="Content Placeholder 3"/>
          <p:cNvSpPr>
            <a:spLocks noGrp="1"/>
          </p:cNvSpPr>
          <p:nvPr>
            <p:ph sz="half" idx="2"/>
          </p:nvPr>
        </p:nvSpPr>
        <p:spPr/>
        <p:txBody>
          <a:bodyPr>
            <a:normAutofit fontScale="77500" lnSpcReduction="20000"/>
          </a:bodyPr>
          <a:lstStyle/>
          <a:p>
            <a:pPr marL="0" indent="0">
              <a:buNone/>
            </a:pPr>
            <a:endParaRPr lang="en-GB" dirty="0"/>
          </a:p>
          <a:p>
            <a:r>
              <a:rPr lang="en-GB" b="1" dirty="0"/>
              <a:t>Resilience &amp; Independence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12776"/>
            <a:ext cx="4186808" cy="4942149"/>
          </a:xfrm>
        </p:spPr>
        <p:txBody>
          <a:bodyPr>
            <a:normAutofit fontScale="85000" lnSpcReduction="10000"/>
          </a:bodyPr>
          <a:lstStyle/>
          <a:p>
            <a:pPr marL="0" indent="0">
              <a:buNone/>
            </a:pPr>
            <a:r>
              <a:rPr lang="en-GB" dirty="0"/>
              <a:t>               </a:t>
            </a:r>
            <a:r>
              <a:rPr lang="en-GB" b="1" dirty="0"/>
              <a:t>Safeguarding </a:t>
            </a:r>
          </a:p>
          <a:p>
            <a:r>
              <a:rPr lang="en-GB" sz="2400" dirty="0"/>
              <a:t>Enter via the main entrance if you are late or picking a child up for an appointment. Please let us know if there is a change to who is collecting your child.</a:t>
            </a:r>
          </a:p>
          <a:p>
            <a:r>
              <a:rPr lang="en-GB" dirty="0"/>
              <a:t>No parents in yards at the end of the day please. </a:t>
            </a:r>
            <a:r>
              <a:rPr lang="en-GB" dirty="0">
                <a:solidFill>
                  <a:schemeClr val="tx2"/>
                </a:solidFill>
              </a:rPr>
              <a:t>Please pass onto grandparents /other carers</a:t>
            </a:r>
          </a:p>
          <a:p>
            <a:r>
              <a:rPr lang="en-GB" dirty="0"/>
              <a:t>No children allowed on school play equipment  before or after school.</a:t>
            </a:r>
          </a:p>
        </p:txBody>
      </p:sp>
      <p:sp>
        <p:nvSpPr>
          <p:cNvPr id="4" name="Content Placeholder 3"/>
          <p:cNvSpPr>
            <a:spLocks noGrp="1"/>
          </p:cNvSpPr>
          <p:nvPr>
            <p:ph sz="half" idx="2"/>
          </p:nvPr>
        </p:nvSpPr>
        <p:spPr/>
        <p:txBody>
          <a:bodyPr>
            <a:normAutofit fontScale="85000" lnSpcReduction="10000"/>
          </a:bodyPr>
          <a:lstStyle/>
          <a:p>
            <a:pPr algn="ctr">
              <a:buNone/>
            </a:pPr>
            <a:r>
              <a:rPr lang="en-GB" b="1" dirty="0"/>
              <a:t>Topics </a:t>
            </a:r>
          </a:p>
          <a:p>
            <a:r>
              <a:rPr lang="en-GB" dirty="0"/>
              <a:t>This Half Term</a:t>
            </a:r>
          </a:p>
          <a:p>
            <a:pPr marL="0" indent="0">
              <a:buNone/>
            </a:pPr>
            <a:r>
              <a:rPr lang="en-GB" dirty="0">
                <a:solidFill>
                  <a:srgbClr val="C00000"/>
                </a:solidFill>
              </a:rPr>
              <a:t>Geography Focus- </a:t>
            </a:r>
            <a:r>
              <a:rPr lang="en-GB" sz="2200" dirty="0"/>
              <a:t>What would The Oleg and The Minions find exciting about Bury ?</a:t>
            </a:r>
          </a:p>
          <a:p>
            <a:pPr marL="0" indent="0">
              <a:buNone/>
            </a:pPr>
            <a:endParaRPr lang="en-GB" dirty="0"/>
          </a:p>
          <a:p>
            <a:pPr marL="0" indent="0">
              <a:buNone/>
            </a:pPr>
            <a:r>
              <a:rPr lang="en-GB" dirty="0">
                <a:solidFill>
                  <a:srgbClr val="00B050"/>
                </a:solidFill>
              </a:rPr>
              <a:t>Science focus </a:t>
            </a:r>
            <a:r>
              <a:rPr lang="en-GB" dirty="0"/>
              <a:t>– </a:t>
            </a:r>
            <a:r>
              <a:rPr lang="en-GB" sz="2200" dirty="0"/>
              <a:t>How to become the next sporting superstar!</a:t>
            </a:r>
          </a:p>
          <a:p>
            <a:pPr marL="0" indent="0">
              <a:buNone/>
            </a:pPr>
            <a:endParaRPr lang="en-GB" dirty="0"/>
          </a:p>
          <a:p>
            <a:pPr marL="0" indent="0">
              <a:buNone/>
            </a:pP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63888" y="980728"/>
            <a:ext cx="2892395" cy="461665"/>
          </a:xfrm>
          <a:prstGeom prst="rect">
            <a:avLst/>
          </a:prstGeom>
        </p:spPr>
        <p:txBody>
          <a:bodyPr wrap="none">
            <a:spAutoFit/>
          </a:bodyPr>
          <a:lstStyle/>
          <a:p>
            <a:r>
              <a:rPr lang="en-GB" sz="2400" u="sng" dirty="0">
                <a:latin typeface="Calibri" pitchFamily="34" charset="0"/>
              </a:rPr>
              <a:t>Year 2 Tasks and Tests</a:t>
            </a:r>
            <a:endParaRPr lang="en-GB" sz="2400" dirty="0">
              <a:latin typeface="Calibri" pitchFamily="34" charset="0"/>
            </a:endParaRPr>
          </a:p>
        </p:txBody>
      </p:sp>
      <p:sp>
        <p:nvSpPr>
          <p:cNvPr id="3" name="Rectangle 2"/>
          <p:cNvSpPr/>
          <p:nvPr/>
        </p:nvSpPr>
        <p:spPr>
          <a:xfrm>
            <a:off x="1043608" y="1720840"/>
            <a:ext cx="7272808" cy="2677656"/>
          </a:xfrm>
          <a:prstGeom prst="rect">
            <a:avLst/>
          </a:prstGeom>
        </p:spPr>
        <p:txBody>
          <a:bodyPr wrap="square">
            <a:spAutoFit/>
          </a:bodyPr>
          <a:lstStyle/>
          <a:p>
            <a:r>
              <a:rPr lang="en-GB" sz="2800" dirty="0"/>
              <a:t>SATs in both Key Stage 1 and Key Stage 2 to reflect the changes to the national curriculum, which was introduced from September 2014.</a:t>
            </a:r>
          </a:p>
          <a:p>
            <a:r>
              <a:rPr lang="en-GB" sz="2800" dirty="0"/>
              <a:t>At the end of Year 2, children will take SATs in:</a:t>
            </a:r>
          </a:p>
          <a:p>
            <a:r>
              <a:rPr lang="en-GB" sz="2800" dirty="0"/>
              <a:t>Reading </a:t>
            </a:r>
          </a:p>
          <a:p>
            <a:r>
              <a:rPr lang="en-GB" sz="2800" dirty="0"/>
              <a:t>Maths (Arithmetic and Reasoning)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67944" y="836712"/>
            <a:ext cx="948016" cy="461665"/>
          </a:xfrm>
          <a:prstGeom prst="rect">
            <a:avLst/>
          </a:prstGeom>
        </p:spPr>
        <p:txBody>
          <a:bodyPr wrap="none">
            <a:spAutoFit/>
          </a:bodyPr>
          <a:lstStyle/>
          <a:p>
            <a:r>
              <a:rPr lang="en-GB" sz="2400" u="sng" dirty="0">
                <a:latin typeface="Calibri" pitchFamily="34" charset="0"/>
              </a:rPr>
              <a:t>Levels</a:t>
            </a:r>
            <a:endParaRPr lang="en-GB" sz="2400" dirty="0">
              <a:latin typeface="Calibri" pitchFamily="34" charset="0"/>
            </a:endParaRPr>
          </a:p>
        </p:txBody>
      </p:sp>
      <p:sp>
        <p:nvSpPr>
          <p:cNvPr id="3" name="Rectangle 2"/>
          <p:cNvSpPr/>
          <p:nvPr/>
        </p:nvSpPr>
        <p:spPr>
          <a:xfrm>
            <a:off x="1331640" y="1388442"/>
            <a:ext cx="6768752" cy="5041380"/>
          </a:xfrm>
          <a:prstGeom prst="rect">
            <a:avLst/>
          </a:prstGeom>
        </p:spPr>
        <p:txBody>
          <a:bodyPr wrap="square">
            <a:spAutoFit/>
          </a:bodyPr>
          <a:lstStyle/>
          <a:p>
            <a:pPr marL="274320" lvl="0" indent="-274320">
              <a:spcBef>
                <a:spcPct val="20000"/>
              </a:spcBef>
              <a:buClr>
                <a:schemeClr val="accent3"/>
              </a:buClr>
              <a:buSzPct val="95000"/>
              <a:buFont typeface="Wingdings 2"/>
              <a:buChar char=""/>
              <a:defRPr/>
            </a:pPr>
            <a:r>
              <a:rPr lang="en-GB" sz="2400" dirty="0"/>
              <a:t>We will use scaled scores to report national curriculum test outcomes. </a:t>
            </a:r>
          </a:p>
          <a:p>
            <a:pPr marL="274320" lvl="0" indent="-274320">
              <a:spcBef>
                <a:spcPct val="20000"/>
              </a:spcBef>
              <a:buClr>
                <a:schemeClr val="accent3"/>
              </a:buClr>
              <a:buSzPct val="95000"/>
              <a:buFont typeface="Wingdings 2"/>
              <a:buChar char=""/>
              <a:defRPr/>
            </a:pPr>
            <a:r>
              <a:rPr lang="en-GB" sz="2400" dirty="0"/>
              <a:t>A pupil’s scaled score will be based on their raw score. The raw score is the total number of marks a pupil receives in a test, based on the number of questions they answered correctly. The pupil’s raw score will be translated into a scaled score using a conversion table. A pupil who achieves the national standard will have demonstrated sufficient knowledge in the areas assessed by the tests.</a:t>
            </a:r>
          </a:p>
          <a:p>
            <a:pPr marL="274320" lvl="0" indent="-274320">
              <a:spcBef>
                <a:spcPct val="20000"/>
              </a:spcBef>
              <a:buClr>
                <a:schemeClr val="accent3"/>
              </a:buClr>
              <a:buSzPct val="95000"/>
              <a:buFont typeface="Wingdings 2"/>
              <a:buChar char=""/>
              <a:defRPr/>
            </a:pPr>
            <a:r>
              <a:rPr lang="en-GB" sz="2400" dirty="0">
                <a:solidFill>
                  <a:srgbClr val="0CC438"/>
                </a:solidFill>
                <a:latin typeface="Comic Sans MS" pitchFamily="66" charset="0"/>
              </a:rPr>
              <a:t>Working towards , Working at expected Greater depth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1920" y="980728"/>
            <a:ext cx="1610762" cy="461665"/>
          </a:xfrm>
          <a:prstGeom prst="rect">
            <a:avLst/>
          </a:prstGeom>
        </p:spPr>
        <p:txBody>
          <a:bodyPr wrap="none">
            <a:spAutoFit/>
          </a:bodyPr>
          <a:lstStyle/>
          <a:p>
            <a:r>
              <a:rPr lang="en-GB" sz="2400" dirty="0">
                <a:latin typeface="Calibri" pitchFamily="34" charset="0"/>
              </a:rPr>
              <a:t>The Results</a:t>
            </a:r>
          </a:p>
        </p:txBody>
      </p:sp>
      <p:sp>
        <p:nvSpPr>
          <p:cNvPr id="3" name="Content Placeholder 2"/>
          <p:cNvSpPr txBox="1">
            <a:spLocks/>
          </p:cNvSpPr>
          <p:nvPr/>
        </p:nvSpPr>
        <p:spPr>
          <a:xfrm>
            <a:off x="323850" y="2133600"/>
            <a:ext cx="8229600" cy="2403475"/>
          </a:xfrm>
          <a:prstGeom prst="rect">
            <a:avLst/>
          </a:prstGeom>
          <a:solidFill>
            <a:srgbClr val="FFFF99"/>
          </a:solidFill>
        </p:spPr>
        <p:txBody>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GB" sz="2800" b="0" i="0" u="none" strike="noStrike" kern="1200" cap="none" spc="0" normalizeH="0" baseline="0" noProof="0" dirty="0">
                <a:ln>
                  <a:noFill/>
                </a:ln>
                <a:solidFill>
                  <a:schemeClr val="tx1"/>
                </a:solidFill>
                <a:effectLst/>
                <a:uLnTx/>
                <a:uFillTx/>
                <a:latin typeface="Comic Sans MS" pitchFamily="66" charset="0"/>
                <a:ea typeface="+mn-ea"/>
                <a:cs typeface="+mn-cs"/>
              </a:rPr>
              <a:t>Results are reported to the LEA. (COVID dependent)</a:t>
            </a:r>
            <a:br>
              <a:rPr kumimoji="0" lang="en-GB" sz="2800" b="0" i="0" u="none" strike="noStrike" kern="1200" cap="none" spc="0" normalizeH="0" baseline="0" noProof="0" dirty="0">
                <a:ln>
                  <a:noFill/>
                </a:ln>
                <a:solidFill>
                  <a:schemeClr val="tx1"/>
                </a:solidFill>
                <a:effectLst/>
                <a:uLnTx/>
                <a:uFillTx/>
                <a:latin typeface="Comic Sans MS" pitchFamily="66" charset="0"/>
                <a:ea typeface="+mn-ea"/>
                <a:cs typeface="+mn-cs"/>
              </a:rPr>
            </a:br>
            <a:endParaRPr kumimoji="0" lang="en-GB" sz="2800" b="0" i="0" u="none" strike="noStrike" kern="1200" cap="none" spc="0" normalizeH="0" baseline="0" noProof="0" dirty="0">
              <a:ln>
                <a:noFill/>
              </a:ln>
              <a:solidFill>
                <a:schemeClr val="tx1"/>
              </a:solidFill>
              <a:effectLst/>
              <a:uLnTx/>
              <a:uFillTx/>
              <a:latin typeface="Comic Sans MS" pitchFamily="66" charset="0"/>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GB" sz="2800" b="0" i="0" u="none" strike="noStrike" kern="1200" cap="none" spc="0" normalizeH="0" baseline="0" noProof="0" dirty="0">
                <a:ln>
                  <a:noFill/>
                </a:ln>
                <a:solidFill>
                  <a:schemeClr val="tx1"/>
                </a:solidFill>
                <a:effectLst/>
                <a:uLnTx/>
                <a:uFillTx/>
                <a:latin typeface="Comic Sans MS" pitchFamily="66" charset="0"/>
                <a:ea typeface="+mn-ea"/>
                <a:cs typeface="+mn-cs"/>
              </a:rPr>
              <a:t>An overall result will be made available with yearly reports.</a:t>
            </a:r>
          </a:p>
          <a:p>
            <a:pPr marR="0" lvl="0" algn="l" defTabSz="914400" rtl="0" eaLnBrk="1" fontAlgn="auto" latinLnBrk="0" hangingPunct="1">
              <a:lnSpc>
                <a:spcPct val="100000"/>
              </a:lnSpc>
              <a:spcBef>
                <a:spcPct val="20000"/>
              </a:spcBef>
              <a:spcAft>
                <a:spcPts val="0"/>
              </a:spcAft>
              <a:buClr>
                <a:schemeClr val="accent3"/>
              </a:buClr>
              <a:buSzPct val="95000"/>
              <a:tabLst/>
              <a:defRPr/>
            </a:pPr>
            <a:endParaRPr kumimoji="0" lang="en-GB" sz="2800" b="0" i="0" u="none" strike="noStrike" kern="1200" cap="none" spc="0" normalizeH="0" baseline="0" noProof="0" dirty="0">
              <a:ln>
                <a:noFill/>
              </a:ln>
              <a:solidFill>
                <a:schemeClr val="tx1"/>
              </a:solidFill>
              <a:effectLst/>
              <a:uLnTx/>
              <a:uFillTx/>
              <a:latin typeface="Comic Sans MS" pitchFamily="66" charset="0"/>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59832" y="1124744"/>
            <a:ext cx="3385029" cy="461665"/>
          </a:xfrm>
          <a:prstGeom prst="rect">
            <a:avLst/>
          </a:prstGeom>
        </p:spPr>
        <p:txBody>
          <a:bodyPr wrap="none">
            <a:spAutoFit/>
          </a:bodyPr>
          <a:lstStyle/>
          <a:p>
            <a:r>
              <a:rPr lang="en-GB" sz="2400" u="sng" dirty="0">
                <a:latin typeface="Calibri" pitchFamily="34" charset="0"/>
              </a:rPr>
              <a:t>What can you do to help?</a:t>
            </a:r>
            <a:endParaRPr lang="en-GB" sz="2400" dirty="0">
              <a:latin typeface="Calibri" pitchFamily="34" charset="0"/>
            </a:endParaRPr>
          </a:p>
        </p:txBody>
      </p:sp>
      <p:sp>
        <p:nvSpPr>
          <p:cNvPr id="3" name="Content Placeholder 2"/>
          <p:cNvSpPr txBox="1">
            <a:spLocks/>
          </p:cNvSpPr>
          <p:nvPr/>
        </p:nvSpPr>
        <p:spPr>
          <a:xfrm>
            <a:off x="395288" y="1844674"/>
            <a:ext cx="8497887" cy="4104605"/>
          </a:xfrm>
          <a:prstGeom prst="rect">
            <a:avLst/>
          </a:prstGeom>
          <a:solidFill>
            <a:srgbClr val="FFFF99"/>
          </a:solidFill>
        </p:spPr>
        <p:txBody>
          <a:bodyPr rtlCol="0">
            <a:normAutofit fontScale="40000" lnSpcReduction="2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GB" sz="6000" b="0" i="0" u="none" strike="noStrike" kern="1200" cap="none" spc="0" normalizeH="0" baseline="0" noProof="0" dirty="0">
                <a:ln>
                  <a:noFill/>
                </a:ln>
                <a:solidFill>
                  <a:schemeClr val="tx1"/>
                </a:solidFill>
                <a:effectLst/>
                <a:uLnTx/>
                <a:uFillTx/>
                <a:latin typeface="Calibri" pitchFamily="34" charset="0"/>
              </a:rPr>
              <a:t>*Read together </a:t>
            </a:r>
            <a:r>
              <a:rPr kumimoji="0" lang="en-GB" sz="6000" b="1" i="0" u="none" strike="noStrike" kern="1200" cap="none" spc="0" normalizeH="0" baseline="0" noProof="0" dirty="0">
                <a:ln>
                  <a:noFill/>
                </a:ln>
                <a:solidFill>
                  <a:schemeClr val="tx1"/>
                </a:solidFill>
                <a:effectLst/>
                <a:uLnTx/>
                <a:uFillTx/>
                <a:latin typeface="Calibri" pitchFamily="34" charset="0"/>
              </a:rPr>
              <a:t>every day </a:t>
            </a:r>
            <a:r>
              <a:rPr kumimoji="0" lang="en-GB" sz="6000" b="0" i="0" u="none" strike="noStrike" kern="1200" cap="none" spc="0" normalizeH="0" baseline="0" noProof="0" dirty="0">
                <a:ln>
                  <a:noFill/>
                </a:ln>
                <a:solidFill>
                  <a:schemeClr val="tx1"/>
                </a:solidFill>
                <a:effectLst/>
                <a:uLnTx/>
                <a:uFillTx/>
                <a:latin typeface="Calibri" pitchFamily="34" charset="0"/>
              </a:rPr>
              <a:t>and </a:t>
            </a:r>
            <a:r>
              <a:rPr kumimoji="0" lang="en-GB" sz="6000" b="1" i="0" u="none" strike="noStrike" kern="1200" cap="none" spc="0" normalizeH="0" baseline="0" noProof="0" dirty="0">
                <a:ln>
                  <a:noFill/>
                </a:ln>
                <a:solidFill>
                  <a:schemeClr val="tx1"/>
                </a:solidFill>
                <a:effectLst/>
                <a:uLnTx/>
                <a:uFillTx/>
                <a:latin typeface="Calibri" pitchFamily="34" charset="0"/>
              </a:rPr>
              <a:t>ask questions </a:t>
            </a:r>
            <a:r>
              <a:rPr kumimoji="0" lang="en-GB" sz="6000" b="0" i="0" u="none" strike="noStrike" kern="1200" cap="none" spc="0" normalizeH="0" baseline="0" noProof="0" dirty="0">
                <a:ln>
                  <a:noFill/>
                </a:ln>
                <a:solidFill>
                  <a:schemeClr val="tx1"/>
                </a:solidFill>
                <a:effectLst/>
                <a:uLnTx/>
                <a:uFillTx/>
                <a:latin typeface="Calibri" pitchFamily="34" charset="0"/>
              </a:rPr>
              <a:t>about the story.</a:t>
            </a: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endParaRPr kumimoji="0" lang="en-GB" sz="6000" b="0" i="0" u="none" strike="noStrike" kern="1200" cap="none" spc="0" normalizeH="0" baseline="0" noProof="0" dirty="0">
              <a:ln>
                <a:noFill/>
              </a:ln>
              <a:solidFill>
                <a:schemeClr val="tx1"/>
              </a:solidFill>
              <a:effectLst/>
              <a:uLnTx/>
              <a:uFillTx/>
              <a:latin typeface="Calibri"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lang="en-GB" sz="6000" dirty="0">
                <a:latin typeface="Calibri" pitchFamily="34" charset="0"/>
              </a:rPr>
              <a:t>*</a:t>
            </a:r>
            <a:r>
              <a:rPr kumimoji="0" lang="en-GB" sz="6000" b="0" i="0" u="none" strike="noStrike" kern="1200" cap="none" spc="0" normalizeH="0" baseline="0" noProof="0" dirty="0">
                <a:ln>
                  <a:noFill/>
                </a:ln>
                <a:solidFill>
                  <a:schemeClr val="tx1"/>
                </a:solidFill>
                <a:effectLst/>
                <a:uLnTx/>
                <a:uFillTx/>
                <a:latin typeface="Calibri" pitchFamily="34" charset="0"/>
              </a:rPr>
              <a:t>Use number problems in every day life, at the shops, on the bus, telling the time etc.</a:t>
            </a:r>
            <a:br>
              <a:rPr kumimoji="0" lang="en-GB" sz="6000" b="0" i="0" u="none" strike="noStrike" kern="1200" cap="none" spc="0" normalizeH="0" baseline="0" noProof="0" dirty="0">
                <a:ln>
                  <a:noFill/>
                </a:ln>
                <a:solidFill>
                  <a:schemeClr val="tx1"/>
                </a:solidFill>
                <a:effectLst/>
                <a:uLnTx/>
                <a:uFillTx/>
                <a:latin typeface="Calibri" pitchFamily="34" charset="0"/>
              </a:rPr>
            </a:br>
            <a:endParaRPr kumimoji="0" lang="en-GB" sz="6000" b="0" i="0" u="none" strike="noStrike" kern="1200" cap="none" spc="0" normalizeH="0" baseline="0" noProof="0" dirty="0">
              <a:ln>
                <a:noFill/>
              </a:ln>
              <a:solidFill>
                <a:schemeClr val="tx1"/>
              </a:solidFill>
              <a:effectLst/>
              <a:uLnTx/>
              <a:uFillTx/>
              <a:latin typeface="Calibri"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GB" sz="6000" b="0" i="0" u="none" strike="noStrike" kern="1200" cap="none" spc="0" normalizeH="0" baseline="0" noProof="0" dirty="0">
                <a:ln>
                  <a:noFill/>
                </a:ln>
                <a:solidFill>
                  <a:schemeClr val="tx1"/>
                </a:solidFill>
                <a:effectLst/>
                <a:uLnTx/>
                <a:uFillTx/>
                <a:latin typeface="Calibri" pitchFamily="34" charset="0"/>
              </a:rPr>
              <a:t>*Continue to work on targets discussed at parents’ evening.</a:t>
            </a:r>
            <a:br>
              <a:rPr kumimoji="0" lang="en-GB" sz="6000" b="0" i="0" u="none" strike="noStrike" kern="1200" cap="none" spc="0" normalizeH="0" baseline="0" noProof="0" dirty="0">
                <a:ln>
                  <a:noFill/>
                </a:ln>
                <a:solidFill>
                  <a:schemeClr val="tx1"/>
                </a:solidFill>
                <a:effectLst/>
                <a:uLnTx/>
                <a:uFillTx/>
                <a:latin typeface="Calibri" pitchFamily="34" charset="0"/>
              </a:rPr>
            </a:br>
            <a:endParaRPr kumimoji="0" lang="en-GB" sz="6000" b="0" i="0" u="none" strike="noStrike" kern="1200" cap="none" spc="0" normalizeH="0" baseline="0" noProof="0" dirty="0">
              <a:ln>
                <a:noFill/>
              </a:ln>
              <a:solidFill>
                <a:schemeClr val="tx1"/>
              </a:solidFill>
              <a:effectLst/>
              <a:uLnTx/>
              <a:uFillTx/>
              <a:latin typeface="Calibri" pitchFamily="34" charset="0"/>
            </a:endParaRPr>
          </a:p>
          <a:p>
            <a:r>
              <a:rPr lang="en-GB" sz="6000" dirty="0">
                <a:latin typeface="Calibri" pitchFamily="34" charset="0"/>
              </a:rPr>
              <a:t>*Children already familiar with question format through subtle teaching. </a:t>
            </a:r>
            <a:br>
              <a:rPr kumimoji="0" lang="en-GB" sz="6000" b="0" i="0" u="none" strike="noStrike" kern="1200" cap="none" spc="0" normalizeH="0" baseline="0" noProof="0" dirty="0">
                <a:ln>
                  <a:noFill/>
                </a:ln>
                <a:solidFill>
                  <a:schemeClr val="tx1"/>
                </a:solidFill>
                <a:effectLst/>
                <a:uLnTx/>
                <a:uFillTx/>
                <a:latin typeface="Calibri" pitchFamily="34" charset="0"/>
              </a:rPr>
            </a:br>
            <a:endParaRPr kumimoji="0" lang="en-GB" sz="6000" b="0" i="0" u="none" strike="noStrike" kern="1200" cap="none" spc="0" normalizeH="0" baseline="0" noProof="0" dirty="0">
              <a:ln>
                <a:noFill/>
              </a:ln>
              <a:solidFill>
                <a:schemeClr val="tx1"/>
              </a:solidFill>
              <a:effectLst/>
              <a:uLnTx/>
              <a:uFillTx/>
              <a:latin typeface="Calibri" pitchFamily="34" charset="0"/>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endParaRPr kumimoji="0" lang="en-GB" sz="2800" b="0" i="0" u="none" strike="noStrike" kern="1200" cap="none" spc="0" normalizeH="0" baseline="0" noProof="0" dirty="0">
              <a:ln>
                <a:noFill/>
              </a:ln>
              <a:solidFill>
                <a:schemeClr val="tx1"/>
              </a:solidFill>
              <a:effectLst/>
              <a:uLnTx/>
              <a:uFillTx/>
              <a:latin typeface="Comic Sans MS" pitchFamily="66" charset="0"/>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algn="ctr">
              <a:buNone/>
            </a:pPr>
            <a:r>
              <a:rPr lang="en-GB" b="1" dirty="0"/>
              <a:t>Uniform</a:t>
            </a:r>
          </a:p>
          <a:p>
            <a:endParaRPr lang="en-GB" dirty="0"/>
          </a:p>
          <a:p>
            <a:r>
              <a:rPr lang="en-GB" dirty="0"/>
              <a:t>Name everything please. We encourage independence and will ask children to dress themselves for PE.</a:t>
            </a:r>
          </a:p>
          <a:p>
            <a:endParaRPr lang="en-GB" dirty="0"/>
          </a:p>
        </p:txBody>
      </p:sp>
      <p:sp>
        <p:nvSpPr>
          <p:cNvPr id="4" name="Content Placeholder 3"/>
          <p:cNvSpPr>
            <a:spLocks noGrp="1"/>
          </p:cNvSpPr>
          <p:nvPr>
            <p:ph sz="half" idx="2"/>
          </p:nvPr>
        </p:nvSpPr>
        <p:spPr/>
        <p:txBody>
          <a:bodyPr/>
          <a:lstStyle/>
          <a:p>
            <a:pPr algn="ctr">
              <a:buNone/>
            </a:pPr>
            <a:r>
              <a:rPr lang="en-GB" b="1" dirty="0"/>
              <a:t>Twitter</a:t>
            </a:r>
          </a:p>
          <a:p>
            <a:pPr algn="ctr">
              <a:buNone/>
            </a:pPr>
            <a:endParaRPr lang="en-GB" b="1" dirty="0"/>
          </a:p>
          <a:p>
            <a:pPr>
              <a:buNone/>
            </a:pPr>
            <a:r>
              <a:rPr lang="en-GB" dirty="0"/>
              <a:t>Follow us on Twitter </a:t>
            </a:r>
          </a:p>
          <a:p>
            <a:pPr>
              <a:buNone/>
            </a:pPr>
            <a:r>
              <a:rPr lang="en-GB" dirty="0"/>
              <a:t>@</a:t>
            </a:r>
            <a:r>
              <a:rPr lang="en-GB" dirty="0" err="1"/>
              <a:t>HollinsGrundy</a:t>
            </a:r>
            <a:endParaRPr lang="en-GB" dirty="0"/>
          </a:p>
          <a:p>
            <a:pPr>
              <a:buNone/>
            </a:pPr>
            <a:endParaRPr lang="en-GB" b="1" dirty="0"/>
          </a:p>
          <a:p>
            <a:pPr algn="ctr">
              <a:buNone/>
            </a:pP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pPr algn="ctr">
              <a:buNone/>
            </a:pPr>
            <a:r>
              <a:rPr lang="en-GB" b="1" dirty="0"/>
              <a:t>Water Bottles</a:t>
            </a:r>
          </a:p>
          <a:p>
            <a:endParaRPr lang="en-GB" dirty="0"/>
          </a:p>
          <a:p>
            <a:r>
              <a:rPr lang="en-GB" dirty="0"/>
              <a:t>Just plain tap or bottled water. No juice or flavoured water please. Bottles can be purchased at the office and a water cooler is available.</a:t>
            </a:r>
          </a:p>
        </p:txBody>
      </p:sp>
      <p:sp>
        <p:nvSpPr>
          <p:cNvPr id="4" name="Content Placeholder 3"/>
          <p:cNvSpPr>
            <a:spLocks noGrp="1"/>
          </p:cNvSpPr>
          <p:nvPr>
            <p:ph sz="half" idx="2"/>
          </p:nvPr>
        </p:nvSpPr>
        <p:spPr/>
        <p:txBody>
          <a:bodyPr/>
          <a:lstStyle/>
          <a:p>
            <a:pPr algn="ctr">
              <a:buNone/>
            </a:pPr>
            <a:r>
              <a:rPr lang="en-GB" sz="3200" b="1" dirty="0"/>
              <a:t>Website</a:t>
            </a:r>
            <a:endParaRPr lang="en-GB" b="1" dirty="0"/>
          </a:p>
          <a:p>
            <a:endParaRPr lang="en-GB" dirty="0"/>
          </a:p>
          <a:p>
            <a:r>
              <a:rPr lang="en-GB" sz="2400" dirty="0"/>
              <a:t>Refer to website for further information on classes and school news.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688" y="2636912"/>
            <a:ext cx="6182911" cy="830997"/>
          </a:xfrm>
          <a:prstGeom prst="rect">
            <a:avLst/>
          </a:prstGeom>
        </p:spPr>
        <p:txBody>
          <a:bodyPr wrap="none">
            <a:spAutoFit/>
          </a:bodyPr>
          <a:lstStyle/>
          <a:p>
            <a:r>
              <a:rPr lang="en-GB" sz="4800" dirty="0">
                <a:latin typeface="Calibri" pitchFamily="34" charset="0"/>
              </a:rPr>
              <a:t>Thank you for your time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F7895-5BB4-4AE2-8ABE-C17D4A663110}"/>
              </a:ext>
            </a:extLst>
          </p:cNvPr>
          <p:cNvSpPr>
            <a:spLocks noGrp="1"/>
          </p:cNvSpPr>
          <p:nvPr>
            <p:ph type="title"/>
          </p:nvPr>
        </p:nvSpPr>
        <p:spPr/>
        <p:txBody>
          <a:bodyPr/>
          <a:lstStyle/>
          <a:p>
            <a:r>
              <a:rPr lang="en-GB" dirty="0"/>
              <a:t>Staff:</a:t>
            </a:r>
          </a:p>
        </p:txBody>
      </p:sp>
      <p:sp>
        <p:nvSpPr>
          <p:cNvPr id="3" name="Content Placeholder 2">
            <a:extLst>
              <a:ext uri="{FF2B5EF4-FFF2-40B4-BE49-F238E27FC236}">
                <a16:creationId xmlns:a16="http://schemas.microsoft.com/office/drawing/2014/main" id="{E18A9DE5-CB8D-49CA-8798-D73DA57AC177}"/>
              </a:ext>
            </a:extLst>
          </p:cNvPr>
          <p:cNvSpPr>
            <a:spLocks noGrp="1"/>
          </p:cNvSpPr>
          <p:nvPr>
            <p:ph idx="1"/>
          </p:nvPr>
        </p:nvSpPr>
        <p:spPr/>
        <p:txBody>
          <a:bodyPr>
            <a:normAutofit fontScale="70000" lnSpcReduction="20000"/>
          </a:bodyPr>
          <a:lstStyle/>
          <a:p>
            <a:r>
              <a:rPr lang="en-GB" sz="2800" dirty="0"/>
              <a:t>Miss Allen (Class Teacher as close to half term as possible) </a:t>
            </a:r>
          </a:p>
          <a:p>
            <a:r>
              <a:rPr lang="en-GB" sz="2800" dirty="0"/>
              <a:t>Mrs Rhodes (Class Teacher)</a:t>
            </a:r>
          </a:p>
          <a:p>
            <a:r>
              <a:rPr lang="en-GB" sz="2800" dirty="0"/>
              <a:t>Mrs Mercer- Brown</a:t>
            </a:r>
            <a:r>
              <a:rPr lang="en-GB" sz="2800"/>
              <a:t> </a:t>
            </a:r>
          </a:p>
          <a:p>
            <a:pPr marL="0" indent="0">
              <a:buNone/>
            </a:pPr>
            <a:r>
              <a:rPr lang="en-GB" sz="2800"/>
              <a:t> </a:t>
            </a:r>
            <a:r>
              <a:rPr lang="en-GB" sz="2800" dirty="0"/>
              <a:t>(TA and teaches music and RE on Thursday afternoons.)</a:t>
            </a:r>
          </a:p>
          <a:p>
            <a:r>
              <a:rPr lang="en-GB" sz="2800" dirty="0"/>
              <a:t>Mrs Heng, Mrs Snowden and Miss </a:t>
            </a:r>
            <a:r>
              <a:rPr lang="en-GB" sz="2800" dirty="0" err="1"/>
              <a:t>Litherland</a:t>
            </a:r>
            <a:r>
              <a:rPr lang="en-GB" sz="2800" dirty="0"/>
              <a:t> </a:t>
            </a:r>
          </a:p>
          <a:p>
            <a:pPr marL="0" indent="0">
              <a:buNone/>
            </a:pPr>
            <a:r>
              <a:rPr lang="en-GB" sz="2800" dirty="0"/>
              <a:t>                      (Support in the classroom).</a:t>
            </a:r>
          </a:p>
          <a:p>
            <a:pPr marL="0" indent="0">
              <a:buNone/>
            </a:pPr>
            <a:br>
              <a:rPr lang="en-GB" dirty="0"/>
            </a:br>
            <a:endParaRPr lang="en-GB" dirty="0"/>
          </a:p>
          <a:p>
            <a:endParaRPr lang="en-GB" dirty="0"/>
          </a:p>
        </p:txBody>
      </p:sp>
    </p:spTree>
    <p:extLst>
      <p:ext uri="{BB962C8B-B14F-4D97-AF65-F5344CB8AC3E}">
        <p14:creationId xmlns:p14="http://schemas.microsoft.com/office/powerpoint/2010/main" val="2829938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2690336"/>
            <a:ext cx="5310336" cy="2215991"/>
          </a:xfrm>
          <a:prstGeom prst="rect">
            <a:avLst/>
          </a:prstGeom>
        </p:spPr>
        <p:txBody>
          <a:bodyPr wrap="square">
            <a:spAutoFit/>
          </a:bodyPr>
          <a:lstStyle/>
          <a:p>
            <a:pPr algn="ctr">
              <a:buNone/>
            </a:pPr>
            <a:r>
              <a:rPr lang="en-GB" sz="2400" b="1" dirty="0"/>
              <a:t>Good attendance &amp; punctuality</a:t>
            </a:r>
          </a:p>
          <a:p>
            <a:r>
              <a:rPr lang="en-GB" sz="2400" dirty="0"/>
              <a:t>Persistent non-attendance threshold is 90%  ( this information is passed onto the local authority ) this is 3 days in a half term.</a:t>
            </a:r>
          </a:p>
          <a:p>
            <a:endParaRPr lang="en-GB" dirty="0"/>
          </a:p>
        </p:txBody>
      </p:sp>
    </p:spTree>
    <p:extLst>
      <p:ext uri="{BB962C8B-B14F-4D97-AF65-F5344CB8AC3E}">
        <p14:creationId xmlns:p14="http://schemas.microsoft.com/office/powerpoint/2010/main" val="419323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85000" lnSpcReduction="20000"/>
          </a:bodyPr>
          <a:lstStyle/>
          <a:p>
            <a:pPr algn="ctr">
              <a:buNone/>
            </a:pPr>
            <a:r>
              <a:rPr lang="en-GB" b="1" dirty="0"/>
              <a:t>Educational Visits</a:t>
            </a:r>
          </a:p>
          <a:p>
            <a:r>
              <a:rPr lang="en-GB" dirty="0"/>
              <a:t>We do require consent to take your child offsite. We will aim for an offsite activity each term, alongside guest visitors in school.</a:t>
            </a:r>
          </a:p>
          <a:p>
            <a:r>
              <a:rPr lang="en-GB" dirty="0"/>
              <a:t>Permission forms were signed when your child started school, please check with the office if you would like to change. </a:t>
            </a:r>
          </a:p>
        </p:txBody>
      </p:sp>
      <p:sp>
        <p:nvSpPr>
          <p:cNvPr id="4" name="Content Placeholder 3"/>
          <p:cNvSpPr>
            <a:spLocks noGrp="1"/>
          </p:cNvSpPr>
          <p:nvPr>
            <p:ph sz="half" idx="2"/>
          </p:nvPr>
        </p:nvSpPr>
        <p:spPr/>
        <p:txBody>
          <a:bodyPr>
            <a:normAutofit fontScale="85000" lnSpcReduction="20000"/>
          </a:bodyPr>
          <a:lstStyle/>
          <a:p>
            <a:pPr algn="ctr">
              <a:buNone/>
            </a:pPr>
            <a:r>
              <a:rPr lang="en-GB" b="1" dirty="0"/>
              <a:t>E Safety</a:t>
            </a:r>
          </a:p>
          <a:p>
            <a:pPr algn="ctr">
              <a:buNone/>
            </a:pPr>
            <a:r>
              <a:rPr lang="en-GB" dirty="0"/>
              <a:t>Filters, Big Red Button, Teaching input. </a:t>
            </a:r>
          </a:p>
          <a:p>
            <a:pPr algn="ctr">
              <a:buNone/>
            </a:pPr>
            <a:r>
              <a:rPr lang="en-GB" b="1" dirty="0"/>
              <a:t>Fruit</a:t>
            </a:r>
          </a:p>
          <a:p>
            <a:r>
              <a:rPr lang="en-GB" dirty="0"/>
              <a:t>The National Fruit Scheme provides each KS1 child with a free piece of fruit each day.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79512" y="1268760"/>
            <a:ext cx="4372407" cy="6120680"/>
          </a:xfrm>
        </p:spPr>
        <p:txBody>
          <a:bodyPr>
            <a:noAutofit/>
          </a:bodyPr>
          <a:lstStyle/>
          <a:p>
            <a:pPr algn="ctr">
              <a:buNone/>
            </a:pPr>
            <a:r>
              <a:rPr lang="en-GB" sz="2200" b="1" dirty="0"/>
              <a:t>Good Behaviour</a:t>
            </a:r>
            <a:endParaRPr lang="en-GB" sz="2200" dirty="0"/>
          </a:p>
          <a:p>
            <a:r>
              <a:rPr lang="en-GB" sz="2200" dirty="0"/>
              <a:t>Always Cards</a:t>
            </a:r>
          </a:p>
          <a:p>
            <a:r>
              <a:rPr lang="en-GB" sz="2200" dirty="0" err="1"/>
              <a:t>Housepoints</a:t>
            </a:r>
            <a:endParaRPr lang="en-GB" sz="2200" dirty="0"/>
          </a:p>
          <a:p>
            <a:r>
              <a:rPr lang="en-GB" sz="2200" dirty="0"/>
              <a:t>Certificates and Stickers</a:t>
            </a:r>
          </a:p>
          <a:p>
            <a:r>
              <a:rPr lang="en-GB" sz="2200" dirty="0"/>
              <a:t>Lost Always Cards and letters home</a:t>
            </a:r>
          </a:p>
          <a:p>
            <a:r>
              <a:rPr lang="en-GB" sz="2200" b="1" dirty="0"/>
              <a:t>Groups</a:t>
            </a:r>
          </a:p>
          <a:p>
            <a:r>
              <a:rPr lang="en-GB" sz="2200" dirty="0"/>
              <a:t>Your child will be placed in a range of different groupings dependent on the subject or activity.</a:t>
            </a:r>
          </a:p>
        </p:txBody>
      </p:sp>
      <p:sp>
        <p:nvSpPr>
          <p:cNvPr id="4" name="Content Placeholder 3"/>
          <p:cNvSpPr>
            <a:spLocks noGrp="1"/>
          </p:cNvSpPr>
          <p:nvPr>
            <p:ph sz="half" idx="2"/>
          </p:nvPr>
        </p:nvSpPr>
        <p:spPr>
          <a:xfrm>
            <a:off x="4889182" y="2013936"/>
            <a:ext cx="4075306" cy="3437559"/>
          </a:xfrm>
        </p:spPr>
        <p:txBody>
          <a:bodyPr>
            <a:normAutofit fontScale="62500" lnSpcReduction="20000"/>
          </a:bodyPr>
          <a:lstStyle/>
          <a:p>
            <a:pPr algn="ctr">
              <a:buNone/>
            </a:pPr>
            <a:r>
              <a:rPr lang="en-GB" sz="2000" b="1" dirty="0"/>
              <a:t>Homework</a:t>
            </a:r>
          </a:p>
          <a:p>
            <a:pPr>
              <a:buNone/>
            </a:pPr>
            <a:r>
              <a:rPr lang="en-GB" sz="2000" dirty="0"/>
              <a:t>     </a:t>
            </a:r>
            <a:r>
              <a:rPr lang="en-GB" sz="2600" dirty="0"/>
              <a:t>It is expected that all children will complete all homework each week. </a:t>
            </a:r>
          </a:p>
          <a:p>
            <a:pPr>
              <a:buNone/>
            </a:pPr>
            <a:r>
              <a:rPr lang="en-GB" sz="2600" dirty="0"/>
              <a:t>3 </a:t>
            </a:r>
            <a:r>
              <a:rPr lang="en-GB" sz="2600" dirty="0" err="1"/>
              <a:t>homeworks</a:t>
            </a:r>
            <a:r>
              <a:rPr lang="en-GB" sz="2600" dirty="0"/>
              <a:t> missed – a text will be sent     </a:t>
            </a:r>
          </a:p>
          <a:p>
            <a:pPr>
              <a:buNone/>
            </a:pPr>
            <a:r>
              <a:rPr lang="en-GB" sz="2600" dirty="0"/>
              <a:t>None in half term – letter</a:t>
            </a:r>
          </a:p>
          <a:p>
            <a:pPr>
              <a:buNone/>
            </a:pPr>
            <a:endParaRPr lang="en-GB" sz="2600" dirty="0"/>
          </a:p>
          <a:p>
            <a:pPr>
              <a:buNone/>
            </a:pPr>
            <a:r>
              <a:rPr lang="en-GB" sz="2600" dirty="0"/>
              <a:t>Homework will be set on Seesaw every Friday and expected in the following Friday. Your logins should have been sent out to you already. Any issues please email year2@hollinsgrundy.com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4114800" cy="1143000"/>
          </a:xfrm>
        </p:spPr>
        <p:txBody>
          <a:bodyPr>
            <a:normAutofit/>
          </a:bodyPr>
          <a:lstStyle/>
          <a:p>
            <a:r>
              <a:rPr lang="en-GB" sz="2400" dirty="0">
                <a:solidFill>
                  <a:schemeClr val="tx1"/>
                </a:solidFill>
                <a:latin typeface="+mn-lt"/>
              </a:rPr>
              <a:t>Handwriting</a:t>
            </a:r>
          </a:p>
        </p:txBody>
      </p:sp>
      <p:sp>
        <p:nvSpPr>
          <p:cNvPr id="3" name="Content Placeholder 2"/>
          <p:cNvSpPr>
            <a:spLocks noGrp="1"/>
          </p:cNvSpPr>
          <p:nvPr>
            <p:ph sz="half" idx="1"/>
          </p:nvPr>
        </p:nvSpPr>
        <p:spPr/>
        <p:txBody>
          <a:bodyPr>
            <a:normAutofit fontScale="85000" lnSpcReduction="20000"/>
          </a:bodyPr>
          <a:lstStyle/>
          <a:p>
            <a:r>
              <a:rPr lang="en-GB" sz="2400" dirty="0"/>
              <a:t>Each letter starts on the line and has an entry and exit stroke. This will make it easier for children to join their handwriting and help prevent letters from being formed incorrectly. It is now a requirement for year 2 children to be able to join.</a:t>
            </a:r>
          </a:p>
          <a:p>
            <a:endParaRPr lang="en-GB"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a:bodyPr>
          <a:lstStyle/>
          <a:p>
            <a:pPr algn="ctr">
              <a:buNone/>
            </a:pPr>
            <a:r>
              <a:rPr lang="en-GB" sz="2800" b="1" dirty="0"/>
              <a:t>Illness</a:t>
            </a:r>
          </a:p>
          <a:p>
            <a:endParaRPr lang="en-GB" sz="2400" dirty="0"/>
          </a:p>
          <a:p>
            <a:r>
              <a:rPr lang="en-GB" sz="2400" dirty="0"/>
              <a:t>Please inform school as ASAP by phone. A letter for our records would be appreciated on your child’s return.</a:t>
            </a:r>
          </a:p>
        </p:txBody>
      </p:sp>
      <p:sp>
        <p:nvSpPr>
          <p:cNvPr id="4" name="Content Placeholder 3"/>
          <p:cNvSpPr>
            <a:spLocks noGrp="1"/>
          </p:cNvSpPr>
          <p:nvPr>
            <p:ph sz="half" idx="2"/>
          </p:nvPr>
        </p:nvSpPr>
        <p:spPr/>
        <p:txBody>
          <a:bodyPr>
            <a:normAutofit fontScale="92500"/>
          </a:bodyPr>
          <a:lstStyle/>
          <a:p>
            <a:pPr algn="ctr">
              <a:buNone/>
            </a:pPr>
            <a:r>
              <a:rPr lang="en-GB" sz="2800" b="1" dirty="0"/>
              <a:t>Jewellery</a:t>
            </a:r>
          </a:p>
          <a:p>
            <a:endParaRPr lang="en-GB" sz="2800" dirty="0"/>
          </a:p>
          <a:p>
            <a:r>
              <a:rPr lang="en-GB" sz="2400" dirty="0"/>
              <a:t>Only studs. No jewellery  in PE</a:t>
            </a:r>
            <a:r>
              <a:rPr lang="en-GB" sz="2000" dirty="0"/>
              <a:t>.</a:t>
            </a:r>
          </a:p>
          <a:p>
            <a:r>
              <a:rPr lang="en-GB" sz="2400" dirty="0"/>
              <a:t>Mobiles/</a:t>
            </a:r>
            <a:r>
              <a:rPr lang="en-GB" sz="2400" dirty="0" err="1"/>
              <a:t>fitbit</a:t>
            </a:r>
            <a:r>
              <a:rPr lang="en-GB" sz="2400" dirty="0"/>
              <a:t>/smartwatches</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10000"/>
          </a:bodyPr>
          <a:lstStyle/>
          <a:p>
            <a:pPr algn="ctr">
              <a:buNone/>
            </a:pPr>
            <a:r>
              <a:rPr lang="en-GB" b="1" dirty="0"/>
              <a:t>Lane</a:t>
            </a:r>
          </a:p>
          <a:p>
            <a:r>
              <a:rPr lang="en-GB" dirty="0"/>
              <a:t>Please don’t park on the lane at the start or end of the school day.</a:t>
            </a:r>
          </a:p>
          <a:p>
            <a:endParaRPr lang="en-GB" dirty="0"/>
          </a:p>
        </p:txBody>
      </p:sp>
      <p:sp>
        <p:nvSpPr>
          <p:cNvPr id="4" name="Content Placeholder 3"/>
          <p:cNvSpPr>
            <a:spLocks noGrp="1"/>
          </p:cNvSpPr>
          <p:nvPr>
            <p:ph sz="half" idx="2"/>
          </p:nvPr>
        </p:nvSpPr>
        <p:spPr/>
        <p:txBody>
          <a:bodyPr>
            <a:normAutofit fontScale="92500" lnSpcReduction="10000"/>
          </a:bodyPr>
          <a:lstStyle/>
          <a:p>
            <a:pPr algn="ctr">
              <a:buNone/>
            </a:pPr>
            <a:r>
              <a:rPr lang="en-GB" b="1" dirty="0"/>
              <a:t>Letters</a:t>
            </a:r>
          </a:p>
          <a:p>
            <a:pPr>
              <a:buNone/>
            </a:pPr>
            <a:r>
              <a:rPr lang="en-GB" dirty="0"/>
              <a:t>   We do not put letters in your child’s reading folder for them. </a:t>
            </a:r>
          </a:p>
          <a:p>
            <a:pPr>
              <a:buNone/>
            </a:pPr>
            <a:r>
              <a:rPr lang="en-GB" dirty="0"/>
              <a:t>    Check your child’s bag each home time.</a:t>
            </a:r>
          </a:p>
          <a:p>
            <a:pPr>
              <a:buNone/>
            </a:pPr>
            <a:r>
              <a:rPr lang="en-GB" dirty="0"/>
              <a:t>    Information is on the website but texts will be sent as reminders.</a:t>
            </a:r>
          </a:p>
          <a:p>
            <a:pPr>
              <a:buNone/>
            </a:pPr>
            <a:endParaRPr lang="en-GB" dirty="0"/>
          </a:p>
          <a:p>
            <a:pPr>
              <a:buNone/>
            </a:pPr>
            <a:endParaRPr lang="en-GB"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70000" lnSpcReduction="20000"/>
          </a:bodyPr>
          <a:lstStyle/>
          <a:p>
            <a:pPr algn="ctr">
              <a:buNone/>
            </a:pPr>
            <a:r>
              <a:rPr lang="en-GB" b="1" dirty="0"/>
              <a:t>Medicines</a:t>
            </a:r>
          </a:p>
          <a:p>
            <a:r>
              <a:rPr lang="en-GB" sz="2400" dirty="0"/>
              <a:t>Medicines such as </a:t>
            </a:r>
            <a:r>
              <a:rPr lang="en-GB" sz="2400" dirty="0" err="1"/>
              <a:t>Epi</a:t>
            </a:r>
            <a:r>
              <a:rPr lang="en-GB" sz="2400" dirty="0"/>
              <a:t>-pens, inhalers  can be stored in school. They must show the prescription label with the child’s name, name of medication and dosage. A medical form is available from the office.</a:t>
            </a:r>
          </a:p>
          <a:p>
            <a:r>
              <a:rPr lang="en-GB" sz="2400" dirty="0"/>
              <a:t>We are now a NUT Free school.</a:t>
            </a:r>
          </a:p>
        </p:txBody>
      </p:sp>
      <p:sp>
        <p:nvSpPr>
          <p:cNvPr id="4" name="Content Placeholder 3"/>
          <p:cNvSpPr>
            <a:spLocks noGrp="1"/>
          </p:cNvSpPr>
          <p:nvPr>
            <p:ph sz="half" idx="2"/>
          </p:nvPr>
        </p:nvSpPr>
        <p:spPr>
          <a:xfrm>
            <a:off x="4355976" y="1920085"/>
            <a:ext cx="4330824" cy="4434840"/>
          </a:xfrm>
        </p:spPr>
        <p:txBody>
          <a:bodyPr>
            <a:normAutofit fontScale="70000" lnSpcReduction="20000"/>
          </a:bodyPr>
          <a:lstStyle/>
          <a:p>
            <a:pPr algn="ctr">
              <a:buNone/>
            </a:pPr>
            <a:endParaRPr lang="en-GB" b="1" dirty="0"/>
          </a:p>
          <a:p>
            <a:pPr algn="ctr">
              <a:buNone/>
            </a:pPr>
            <a:r>
              <a:rPr lang="en-GB" b="1" dirty="0"/>
              <a:t>Notify</a:t>
            </a:r>
            <a:endParaRPr lang="en-GB" dirty="0"/>
          </a:p>
          <a:p>
            <a:pPr>
              <a:buNone/>
            </a:pPr>
            <a:r>
              <a:rPr lang="en-GB" dirty="0"/>
              <a:t>    Please notify us if your child has an appointment.</a:t>
            </a:r>
          </a:p>
          <a:p>
            <a:pPr algn="ctr"/>
            <a:endParaRPr lang="en-GB" dirty="0"/>
          </a:p>
          <a:p>
            <a:pPr algn="ctr"/>
            <a:endParaRPr lang="en-GB" dirty="0"/>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280</TotalTime>
  <Words>993</Words>
  <Application>Microsoft Office PowerPoint</Application>
  <PresentationFormat>On-screen Show (4:3)</PresentationFormat>
  <Paragraphs>113</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Black</vt:lpstr>
      <vt:lpstr>Calibri</vt:lpstr>
      <vt:lpstr>Comic Sans MS</vt:lpstr>
      <vt:lpstr>Gill Sans MT</vt:lpstr>
      <vt:lpstr>Wingdings 2</vt:lpstr>
      <vt:lpstr>Gallery</vt:lpstr>
      <vt:lpstr>Hollins Grundy Primary</vt:lpstr>
      <vt:lpstr>Staff:</vt:lpstr>
      <vt:lpstr>PowerPoint Presentation</vt:lpstr>
      <vt:lpstr>PowerPoint Presentation</vt:lpstr>
      <vt:lpstr>PowerPoint Presentation</vt:lpstr>
      <vt:lpstr>Handwriting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Hollins Grundy Primary</dc:title>
  <dc:creator>Hayley</dc:creator>
  <cp:lastModifiedBy>RR</cp:lastModifiedBy>
  <cp:revision>51</cp:revision>
  <dcterms:created xsi:type="dcterms:W3CDTF">2009-08-26T15:37:43Z</dcterms:created>
  <dcterms:modified xsi:type="dcterms:W3CDTF">2021-09-22T20:49:24Z</dcterms:modified>
</cp:coreProperties>
</file>