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1014" r:id="rId3"/>
    <p:sldId id="266" r:id="rId4"/>
    <p:sldId id="384" r:id="rId5"/>
    <p:sldId id="818" r:id="rId6"/>
    <p:sldId id="296" r:id="rId7"/>
    <p:sldId id="1015" r:id="rId8"/>
    <p:sldId id="1011" r:id="rId9"/>
    <p:sldId id="289" r:id="rId10"/>
    <p:sldId id="1016" r:id="rId11"/>
    <p:sldId id="101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41"/>
    <p:restoredTop sz="76367" autoAdjust="0"/>
  </p:normalViewPr>
  <p:slideViewPr>
    <p:cSldViewPr snapToGrid="0" snapToObjects="1">
      <p:cViewPr varScale="1">
        <p:scale>
          <a:sx n="80" d="100"/>
          <a:sy n="80" d="100"/>
        </p:scale>
        <p:origin x="543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Approximately 20 minutes is needed for this session.</a:t>
            </a:r>
          </a:p>
          <a:p>
            <a:endParaRPr lang="en-US" dirty="0"/>
          </a:p>
          <a:p>
            <a:r>
              <a:rPr lang="en-US" dirty="0"/>
              <a:t>Notes</a:t>
            </a:r>
            <a:r>
              <a:rPr lang="en-US" baseline="0" dirty="0"/>
              <a:t> are provided to help you lead the presentation.</a:t>
            </a:r>
          </a:p>
          <a:p>
            <a:r>
              <a:rPr lang="en-US" baseline="0" dirty="0"/>
              <a:t>Notes in italics are for your attention only.</a:t>
            </a:r>
          </a:p>
          <a:p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This bitesize parent session is designed as an introduction to Read Write Inc when you first implement the </a:t>
            </a:r>
            <a:r>
              <a:rPr lang="en-US" i="1" baseline="0" dirty="0" err="1"/>
              <a:t>programme</a:t>
            </a:r>
            <a:r>
              <a:rPr lang="en-US" i="1" baseline="0" dirty="0"/>
              <a:t> in your school and for parents of new YR children each September.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Use the other bitesize parent PPTs throughout the year to discuss and </a:t>
            </a:r>
            <a:r>
              <a:rPr lang="en-US" i="1" baseline="0" dirty="0" err="1"/>
              <a:t>practise</a:t>
            </a:r>
            <a:r>
              <a:rPr lang="en-US" i="1" baseline="0" dirty="0"/>
              <a:t> how they can help their child at home based on the child’s group.</a:t>
            </a:r>
          </a:p>
          <a:p>
            <a:endParaRPr lang="en-US" dirty="0"/>
          </a:p>
          <a:p>
            <a:r>
              <a:rPr lang="en-US" dirty="0"/>
              <a:t>Notes</a:t>
            </a:r>
            <a:r>
              <a:rPr lang="en-US" baseline="0" dirty="0"/>
              <a:t> are provided to help you lead the presentation.</a:t>
            </a:r>
          </a:p>
          <a:p>
            <a:r>
              <a:rPr lang="en-US" baseline="0" dirty="0"/>
              <a:t>Notes in italics are for your attention only.</a:t>
            </a:r>
          </a:p>
          <a:p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Provide copies of ‘Reading at Home Booklet 1 or 2’ from Oxford Owl.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Booklet 1 is sound groups and Ditty/ Red Groups and Booklet 2 for Green – Grey Storybooks.</a:t>
            </a: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 dirty="0">
              <a:solidFill>
                <a:srgbClr val="FF0000"/>
              </a:solidFill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6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Read quote.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This is what we do in our school.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Research shows</a:t>
            </a:r>
            <a:r>
              <a:rPr lang="en-US" baseline="0" dirty="0"/>
              <a:t> that children who learn to read quickly go on to succeed in school and in life. </a:t>
            </a:r>
            <a:endParaRPr lang="en-US" dirty="0"/>
          </a:p>
          <a:p>
            <a:endParaRPr lang="en-US" i="1" baseline="0" dirty="0"/>
          </a:p>
          <a:p>
            <a:r>
              <a:rPr lang="en-US" i="0" baseline="0" dirty="0"/>
              <a:t>Today I want to help you understand how your child is learning to read with phonics – specifically ‘Read Write Inc.’ Phonics.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7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308E4E-93BE-E844-9AB6-A25FD0B956F7}" type="slidenum">
              <a:rPr lang="en-US">
                <a:latin typeface="Calibri" charset="0"/>
              </a:rPr>
              <a:pPr/>
              <a:t>3</a:t>
            </a:fld>
            <a:endParaRPr lang="en-US">
              <a:latin typeface="Calibri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Is Read Write Inc Phonics for?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Phonics is for children in Reception, Y1 and Y2 who are learning to read.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 is also for children in Y3 and Y4 who haven’t met the KS1 reading expectations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need to catch up.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Fresh Start is for children in Y5 and Y6 who are still learning to read.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Fresh Start is structured in the same way as the Phonics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uses age-appropriate texts.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half-term, we assess and group our children based on their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reading not age of reading. This means all children practise reading at the right level.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how you group across YR/ across KS1, across Y3/4 as applicable to your school.</a:t>
            </a:r>
          </a:p>
        </p:txBody>
      </p:sp>
    </p:spTree>
    <p:extLst>
      <p:ext uri="{BB962C8B-B14F-4D97-AF65-F5344CB8AC3E}">
        <p14:creationId xmlns:p14="http://schemas.microsoft.com/office/powerpoint/2010/main" val="62156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44 sounds to make all the words in the English language.                                    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we’ve got a problem.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got 44 sounds and only 26 letters.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26 letters work singly, in pairs and sometimes in threes to represent one sound.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We have to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letter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 together to write some sounds e.g. ‘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igh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’, ‘air’.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English we have more than 150 ways to represent 44 sounds, using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 letters in the alphabet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Click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This makes our language one of the most complex in the world!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C86BBF-4374-4E01-85D9-47F0C65351B7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2838450" cy="2130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909" y="2947095"/>
            <a:ext cx="5335270" cy="623504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Using RWI, we make learning to read easy for children because we start by teaching them just one way of reading and writing every sound. Here they are on the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 we use in class.</a:t>
            </a: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teach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 sounds first - (sounds as far as a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 o u).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altLang="ja-JP" sz="1100" dirty="0">
                <a:latin typeface="Times New Roman" charset="0"/>
              </a:rPr>
              <a:t>Children need to know sounds – not letter names – to read words.</a:t>
            </a: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Once children know one way of reading and writing every sound, 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they start to learn spellings for each sound they already know.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altLang="ja-JP" sz="1200" i="1" dirty="0">
                <a:latin typeface="Arial" pitchFamily="34" charset="0"/>
                <a:cs typeface="Arial" pitchFamily="34" charset="0"/>
              </a:rPr>
              <a:t>Point to the chart to show.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altLang="ja-JP" sz="1200" dirty="0">
                <a:latin typeface="Arial" pitchFamily="34" charset="0"/>
                <a:cs typeface="Arial" pitchFamily="34" charset="0"/>
              </a:rPr>
              <a:t>For example, they know ‘ay’ and now learn a-e and </a:t>
            </a:r>
            <a:r>
              <a:rPr lang="en-US" altLang="ja-JP" sz="1200" dirty="0" err="1">
                <a:latin typeface="Arial" pitchFamily="34" charset="0"/>
                <a:cs typeface="Arial" pitchFamily="34" charset="0"/>
              </a:rPr>
              <a:t>ai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 as other spellings for the same sound.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11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Alongside teaching children sounds, we teach them </a:t>
            </a:r>
            <a:r>
              <a:rPr lang="en-US" dirty="0"/>
              <a:t>to blend sounds to read words e.g. s-a-t, sat.</a:t>
            </a:r>
            <a:r>
              <a:rPr lang="en-US" i="0" baseline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We use Fred Talk to help children read.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5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video tutorials on the Ruth </a:t>
            </a:r>
            <a:r>
              <a:rPr lang="en-US" dirty="0" err="1"/>
              <a:t>Miskin</a:t>
            </a:r>
            <a:r>
              <a:rPr lang="en-US" dirty="0"/>
              <a:t> website to help you to understand more about Phonics, Read Write Inc. and how to </a:t>
            </a:r>
            <a:r>
              <a:rPr lang="en-US" dirty="0" err="1"/>
              <a:t>practise</a:t>
            </a:r>
            <a:r>
              <a:rPr lang="en-US" dirty="0"/>
              <a:t> reading and writing with your child at home.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1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run regular bitesize meetings to look at each of these in more detail.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Provide copies of ‘Reading at Home Booklet 1 or 2’ from Oxford Owl.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Booklet 1 is sound groups and Ditty/ Red Groups and Booklet 2 for Green – Grey Storybooks.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baseline="0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9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32" y="4221088"/>
            <a:ext cx="3589867" cy="118199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Parents’ Meeting</a:t>
            </a:r>
            <a:br>
              <a:rPr lang="en-US" dirty="0"/>
            </a:br>
            <a:r>
              <a:rPr lang="en-US" i="1" dirty="0"/>
              <a:t>Introduction to Read Write Inc.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1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4E9270-5448-064E-9750-40A084A21E45}"/>
              </a:ext>
            </a:extLst>
          </p:cNvPr>
          <p:cNvSpPr/>
          <p:nvPr/>
        </p:nvSpPr>
        <p:spPr>
          <a:xfrm>
            <a:off x="400929" y="1213636"/>
            <a:ext cx="8342141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A5A5A"/>
                </a:solidFill>
                <a:latin typeface="Arial" charset="0"/>
              </a:rPr>
              <a:t>Reading feeds the imagination, it expands </a:t>
            </a:r>
          </a:p>
          <a:p>
            <a:r>
              <a:rPr lang="en-US" sz="3200" dirty="0">
                <a:solidFill>
                  <a:srgbClr val="5A5A5A"/>
                </a:solidFill>
                <a:latin typeface="Arial" charset="0"/>
              </a:rPr>
              <a:t>horizons and offers new and exciting ways of </a:t>
            </a:r>
          </a:p>
          <a:p>
            <a:r>
              <a:rPr lang="en-US" sz="3200" dirty="0">
                <a:solidFill>
                  <a:srgbClr val="5A5A5A"/>
                </a:solidFill>
                <a:latin typeface="Arial" charset="0"/>
              </a:rPr>
              <a:t>seeing and making sense of our lives and of </a:t>
            </a:r>
          </a:p>
          <a:p>
            <a:r>
              <a:rPr lang="en-US" sz="3200" dirty="0">
                <a:solidFill>
                  <a:srgbClr val="5A5A5A"/>
                </a:solidFill>
                <a:latin typeface="Arial" charset="0"/>
              </a:rPr>
              <a:t>the world around us.</a:t>
            </a:r>
            <a:endParaRPr lang="en-GB" altLang="ja-JP" sz="3200" dirty="0">
              <a:solidFill>
                <a:srgbClr val="5A5A5A"/>
              </a:solidFill>
              <a:latin typeface="Arial" charset="0"/>
              <a:cs typeface="ＭＳ Ｐゴシック" charset="0"/>
            </a:endParaRPr>
          </a:p>
          <a:p>
            <a:pPr algn="r">
              <a:lnSpc>
                <a:spcPct val="80000"/>
              </a:lnSpc>
            </a:pPr>
            <a:r>
              <a:rPr lang="en-US" sz="2800" i="1" dirty="0">
                <a:solidFill>
                  <a:schemeClr val="tx2"/>
                </a:solidFill>
                <a:latin typeface="Arial" charset="0"/>
              </a:rPr>
              <a:t>Michael Morpurg</a:t>
            </a:r>
            <a:r>
              <a:rPr lang="en-US" sz="2800" i="1" dirty="0">
                <a:latin typeface="Arial" charset="0"/>
              </a:rPr>
              <a:t>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844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latin typeface="Arial" charset="0"/>
              </a:rPr>
              <a:t>Read Write Inc</a:t>
            </a:r>
            <a:r>
              <a:rPr lang="en-GB" dirty="0">
                <a:latin typeface="Arial" charset="0"/>
              </a:rPr>
              <a:t>. Phonics and Fresh Start</a:t>
            </a:r>
            <a:endParaRPr lang="en-US" dirty="0">
              <a:latin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Children learning to read in YR– Y2</a:t>
            </a:r>
          </a:p>
          <a:p>
            <a:pPr marL="457200" indent="-457200">
              <a:buFont typeface="Arial"/>
              <a:buChar char="•"/>
            </a:pP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Older children who need to ‘catch up’</a:t>
            </a:r>
          </a:p>
          <a:p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Fresh Start – </a:t>
            </a:r>
            <a:r>
              <a:rPr lang="en-GB" dirty="0">
                <a:latin typeface="Arial Unicode MS" charset="0"/>
              </a:rPr>
              <a:t>Year 5 and Year 6</a:t>
            </a:r>
          </a:p>
          <a:p>
            <a:pPr marL="457200" indent="-457200">
              <a:buFont typeface="Arial"/>
              <a:buChar char="•"/>
            </a:pPr>
            <a:endParaRPr lang="en-GB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dirty="0">
                <a:latin typeface="Arial Unicode MS" charset="0"/>
              </a:rPr>
              <a:t>Taught in groups based on their stage of reading</a:t>
            </a:r>
            <a:endParaRPr lang="en-US" dirty="0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alphabetic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44 sounds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26 letters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Over 150+ graphemes (letter combinations)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r>
              <a:rPr lang="en-US" dirty="0"/>
              <a:t>One of the most complex alphabetic codes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4130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Speed Sounds Set 1 and Set 2</a:t>
            </a:r>
          </a:p>
        </p:txBody>
      </p:sp>
      <p:sp>
        <p:nvSpPr>
          <p:cNvPr id="71681" name="Rectangle 3"/>
          <p:cNvSpPr>
            <a:spLocks noGrp="1" noChangeArrowheads="1"/>
          </p:cNvSpPr>
          <p:nvPr>
            <p:ph idx="1"/>
          </p:nvPr>
        </p:nvSpPr>
        <p:spPr>
          <a:xfrm>
            <a:off x="422275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>
                <a:latin typeface="Arial Unicode MS"/>
                <a:ea typeface="Arial Unicode MS"/>
                <a:cs typeface="Arial Unicode MS"/>
              </a:rPr>
              <a:t>   </a:t>
            </a:r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496888" y="1751013"/>
            <a:ext cx="3810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 descr="Simple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755576" y="1052736"/>
            <a:ext cx="7693517" cy="54610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59632" y="1484784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59632" y="3140968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59632" y="4725144"/>
            <a:ext cx="2880320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0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 dirty="0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Speed Sounds Set 3</a:t>
            </a:r>
          </a:p>
        </p:txBody>
      </p:sp>
      <p:pic>
        <p:nvPicPr>
          <p:cNvPr id="6" name="Picture 5" descr="Complex_Speed_Sounds_Chart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" t="7912" r="8731" b="12963"/>
          <a:stretch/>
        </p:blipFill>
        <p:spPr>
          <a:xfrm>
            <a:off x="2240432" y="1309655"/>
            <a:ext cx="4320626" cy="554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0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Sounds + blending = reading </a:t>
            </a:r>
          </a:p>
        </p:txBody>
      </p:sp>
      <p:pic>
        <p:nvPicPr>
          <p:cNvPr id="16" name="Picture 15" descr="Screen Shot 2016-04-13 at 10.33.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767" y="2721512"/>
            <a:ext cx="2963858" cy="1394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D0F987-1124-9641-A917-5AF839C65251}"/>
              </a:ext>
            </a:extLst>
          </p:cNvPr>
          <p:cNvSpPr txBox="1"/>
          <p:nvPr/>
        </p:nvSpPr>
        <p:spPr>
          <a:xfrm>
            <a:off x="4142396" y="2911126"/>
            <a:ext cx="1065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87878"/>
                </a:solidFill>
                <a:ea typeface="+mj-ea"/>
                <a:cs typeface="+mj-cs"/>
              </a:rPr>
              <a:t>+</a:t>
            </a:r>
          </a:p>
        </p:txBody>
      </p:sp>
      <p:pic>
        <p:nvPicPr>
          <p:cNvPr id="9" name="Picture 8" descr="as.png">
            <a:extLst>
              <a:ext uri="{FF2B5EF4-FFF2-40B4-BE49-F238E27FC236}">
                <a16:creationId xmlns:a16="http://schemas.microsoft.com/office/drawing/2014/main" id="{51EA20A7-5BA2-E440-9860-D798EE7E5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18531"/>
            <a:ext cx="3393707" cy="15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</p:spTree>
    <p:extLst>
      <p:ext uri="{BB962C8B-B14F-4D97-AF65-F5344CB8AC3E}">
        <p14:creationId xmlns:p14="http://schemas.microsoft.com/office/powerpoint/2010/main" val="102642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pure sounds, not letter names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Fred Talk to read and spell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Listen to your child read their Storybook every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stories to your child every day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484</TotalTime>
  <Words>931</Words>
  <Application>Microsoft Office PowerPoint</Application>
  <PresentationFormat>On-screen Show (4:3)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MS PGothic</vt:lpstr>
      <vt:lpstr>MS PGothic</vt:lpstr>
      <vt:lpstr>Arial</vt:lpstr>
      <vt:lpstr>Arial Unicode MS</vt:lpstr>
      <vt:lpstr>Calibri</vt:lpstr>
      <vt:lpstr>Garamond</vt:lpstr>
      <vt:lpstr>Helvetica</vt:lpstr>
      <vt:lpstr>Times New Roman</vt:lpstr>
      <vt:lpstr>Wingdings</vt:lpstr>
      <vt:lpstr>NEW Phonics Template</vt:lpstr>
      <vt:lpstr> Parents’ Meeting Introduction to Read Write Inc. </vt:lpstr>
      <vt:lpstr>Reading changes everything</vt:lpstr>
      <vt:lpstr>Read Write Inc. Phonics and Fresh Start</vt:lpstr>
      <vt:lpstr>English alphabetic code</vt:lpstr>
      <vt:lpstr>Speed Sounds Set 1 and Set 2</vt:lpstr>
      <vt:lpstr>Speed Sounds Set 3</vt:lpstr>
      <vt:lpstr>Sounds + blending = reading </vt:lpstr>
      <vt:lpstr>Free Video Tutorials (ruthmiskin.com)</vt:lpstr>
      <vt:lpstr>What can I do?</vt:lpstr>
      <vt:lpstr>Online resources available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AH</cp:lastModifiedBy>
  <cp:revision>114</cp:revision>
  <dcterms:created xsi:type="dcterms:W3CDTF">2015-11-23T14:36:59Z</dcterms:created>
  <dcterms:modified xsi:type="dcterms:W3CDTF">2022-06-06T09:52:28Z</dcterms:modified>
</cp:coreProperties>
</file>