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7" r:id="rId3"/>
    <p:sldId id="278" r:id="rId4"/>
    <p:sldId id="258" r:id="rId5"/>
    <p:sldId id="259" r:id="rId6"/>
    <p:sldId id="261" r:id="rId7"/>
    <p:sldId id="271" r:id="rId8"/>
    <p:sldId id="272" r:id="rId9"/>
    <p:sldId id="269" r:id="rId10"/>
    <p:sldId id="26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11" autoAdjust="0"/>
    <p:restoredTop sz="94660"/>
  </p:normalViewPr>
  <p:slideViewPr>
    <p:cSldViewPr snapToGrid="0">
      <p:cViewPr varScale="1">
        <p:scale>
          <a:sx n="68" d="100"/>
          <a:sy n="68" d="100"/>
        </p:scale>
        <p:origin x="6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9AF2BF-0924-43F1-8665-6ED5BDF5C434}" type="datetimeFigureOut">
              <a:rPr lang="en-GB" smtClean="0"/>
              <a:t>16/09/2022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417303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9AF2BF-0924-43F1-8665-6ED5BDF5C434}" type="datetimeFigureOut">
              <a:rPr lang="en-GB" smtClean="0"/>
              <a:t>16/09/2022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499952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9AF2BF-0924-43F1-8665-6ED5BDF5C434}" type="datetimeFigureOut">
              <a:rPr lang="en-GB" smtClean="0"/>
              <a:t>16/09/2022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218265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9AF2BF-0924-43F1-8665-6ED5BDF5C434}" type="datetimeFigureOut">
              <a:rPr lang="en-GB" smtClean="0"/>
              <a:t>16/09/2022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3C06E3-8B04-4CA4-A5D8-87D8CB1AF2FE}" type="slidenum">
              <a:rPr lang="en-GB" smtClean="0"/>
              <a:t>‹#›</a:t>
            </a:fld>
            <a:endParaRPr lang="en-GB"/>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67367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9AF2BF-0924-43F1-8665-6ED5BDF5C434}" type="datetimeFigureOut">
              <a:rPr lang="en-GB" smtClean="0"/>
              <a:t>16/09/2022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2907567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A9AF2BF-0924-43F1-8665-6ED5BDF5C434}" type="datetimeFigureOut">
              <a:rPr lang="en-GB" smtClean="0"/>
              <a:t>16/09/2022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1196574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A9AF2BF-0924-43F1-8665-6ED5BDF5C434}" type="datetimeFigureOut">
              <a:rPr lang="en-GB" smtClean="0"/>
              <a:t>16/09/2022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2756193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9AF2BF-0924-43F1-8665-6ED5BDF5C434}" type="datetimeFigureOut">
              <a:rPr lang="en-GB" smtClean="0"/>
              <a:t>16/09/2022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348765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9AF2BF-0924-43F1-8665-6ED5BDF5C434}" type="datetimeFigureOut">
              <a:rPr lang="en-GB" smtClean="0"/>
              <a:t>16/09/2022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29811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9AF2BF-0924-43F1-8665-6ED5BDF5C434}" type="datetimeFigureOut">
              <a:rPr lang="en-GB" smtClean="0"/>
              <a:t>16/09/2022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234011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9AF2BF-0924-43F1-8665-6ED5BDF5C434}" type="datetimeFigureOut">
              <a:rPr lang="en-GB" smtClean="0"/>
              <a:t>16/09/2022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96672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9AF2BF-0924-43F1-8665-6ED5BDF5C434}" type="datetimeFigureOut">
              <a:rPr lang="en-GB" smtClean="0"/>
              <a:t>16/09/2022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78789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9AF2BF-0924-43F1-8665-6ED5BDF5C434}" type="datetimeFigureOut">
              <a:rPr lang="en-GB" smtClean="0"/>
              <a:t>16/09/2022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36851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9AF2BF-0924-43F1-8665-6ED5BDF5C434}" type="datetimeFigureOut">
              <a:rPr lang="en-GB" smtClean="0"/>
              <a:t>16/09/2022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186578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9AF2BF-0924-43F1-8665-6ED5BDF5C434}" type="datetimeFigureOut">
              <a:rPr lang="en-GB" smtClean="0"/>
              <a:t>16/09/2022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246238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9AF2BF-0924-43F1-8665-6ED5BDF5C434}" type="datetimeFigureOut">
              <a:rPr lang="en-GB" smtClean="0"/>
              <a:t>16/09/2022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105572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9AF2BF-0924-43F1-8665-6ED5BDF5C434}" type="datetimeFigureOut">
              <a:rPr lang="en-GB" smtClean="0"/>
              <a:t>16/09/2022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3C06E3-8B04-4CA4-A5D8-87D8CB1AF2FE}" type="slidenum">
              <a:rPr lang="en-GB" smtClean="0"/>
              <a:t>‹#›</a:t>
            </a:fld>
            <a:endParaRPr lang="en-GB"/>
          </a:p>
        </p:txBody>
      </p:sp>
    </p:spTree>
    <p:extLst>
      <p:ext uri="{BB962C8B-B14F-4D97-AF65-F5344CB8AC3E}">
        <p14:creationId xmlns:p14="http://schemas.microsoft.com/office/powerpoint/2010/main" val="142868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A9AF2BF-0924-43F1-8665-6ED5BDF5C434}" type="datetimeFigureOut">
              <a:rPr lang="en-GB" smtClean="0"/>
              <a:t>16/09/2022</a:t>
            </a:fld>
            <a:endParaRPr lang="en-GB"/>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A3C06E3-8B04-4CA4-A5D8-87D8CB1AF2FE}" type="slidenum">
              <a:rPr lang="en-GB" smtClean="0"/>
              <a:t>‹#›</a:t>
            </a:fld>
            <a:endParaRPr lang="en-GB"/>
          </a:p>
        </p:txBody>
      </p:sp>
    </p:spTree>
    <p:extLst>
      <p:ext uri="{BB962C8B-B14F-4D97-AF65-F5344CB8AC3E}">
        <p14:creationId xmlns:p14="http://schemas.microsoft.com/office/powerpoint/2010/main" val="289446673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year3@hollinsgrund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Welcome to Year 3</a:t>
            </a:r>
          </a:p>
        </p:txBody>
      </p:sp>
      <p:sp>
        <p:nvSpPr>
          <p:cNvPr id="3" name="Subtitle 2"/>
          <p:cNvSpPr>
            <a:spLocks noGrp="1"/>
          </p:cNvSpPr>
          <p:nvPr>
            <p:ph type="subTitle" idx="1"/>
          </p:nvPr>
        </p:nvSpPr>
        <p:spPr/>
        <p:txBody>
          <a:bodyPr>
            <a:normAutofit/>
          </a:bodyPr>
          <a:lstStyle/>
          <a:p>
            <a:r>
              <a:rPr lang="en-GB" sz="4000" b="1" dirty="0">
                <a:effectLst>
                  <a:outerShdw blurRad="38100" dist="38100" dir="2700000" algn="tl">
                    <a:srgbClr val="000000">
                      <a:alpha val="43137"/>
                    </a:srgbClr>
                  </a:outerShdw>
                </a:effectLst>
              </a:rPr>
              <a:t>2022-23</a:t>
            </a:r>
          </a:p>
        </p:txBody>
      </p:sp>
      <p:pic>
        <p:nvPicPr>
          <p:cNvPr id="4" name="Picture 3"/>
          <p:cNvPicPr>
            <a:picLocks noChangeAspect="1"/>
          </p:cNvPicPr>
          <p:nvPr/>
        </p:nvPicPr>
        <p:blipFill rotWithShape="1">
          <a:blip r:embed="rId2"/>
          <a:srcRect l="14192" t="20089" r="49665" b="61161"/>
          <a:stretch/>
        </p:blipFill>
        <p:spPr>
          <a:xfrm>
            <a:off x="7850777" y="73152"/>
            <a:ext cx="4341223" cy="1371600"/>
          </a:xfrm>
          <a:prstGeom prst="rect">
            <a:avLst/>
          </a:prstGeom>
          <a:ln w="76200">
            <a:solidFill>
              <a:schemeClr val="accent1"/>
            </a:solidFill>
          </a:ln>
        </p:spPr>
      </p:pic>
    </p:spTree>
    <p:extLst>
      <p:ext uri="{BB962C8B-B14F-4D97-AF65-F5344CB8AC3E}">
        <p14:creationId xmlns:p14="http://schemas.microsoft.com/office/powerpoint/2010/main" val="281008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192" t="20089" r="49665" b="61161"/>
          <a:stretch/>
        </p:blipFill>
        <p:spPr>
          <a:xfrm>
            <a:off x="8921931" y="73152"/>
            <a:ext cx="3270069" cy="1033171"/>
          </a:xfrm>
          <a:prstGeom prst="rect">
            <a:avLst/>
          </a:prstGeom>
          <a:ln w="76200">
            <a:solidFill>
              <a:schemeClr val="accent1"/>
            </a:solidFill>
          </a:ln>
        </p:spPr>
      </p:pic>
      <p:sp>
        <p:nvSpPr>
          <p:cNvPr id="2" name="TextBox 1"/>
          <p:cNvSpPr txBox="1"/>
          <p:nvPr/>
        </p:nvSpPr>
        <p:spPr>
          <a:xfrm>
            <a:off x="727788" y="1881250"/>
            <a:ext cx="11052880" cy="4401205"/>
          </a:xfrm>
          <a:prstGeom prst="rect">
            <a:avLst/>
          </a:prstGeom>
          <a:noFill/>
        </p:spPr>
        <p:txBody>
          <a:bodyPr wrap="square" rtlCol="0">
            <a:spAutoFit/>
          </a:bodyPr>
          <a:lstStyle/>
          <a:p>
            <a:pPr marL="285750" indent="-285750" algn="just">
              <a:buFont typeface="Wingdings" panose="05000000000000000000" pitchFamily="2" charset="2"/>
              <a:buChar char="v"/>
            </a:pPr>
            <a:r>
              <a:rPr lang="en-GB" sz="2000" dirty="0"/>
              <a:t>As part of our Year 3 curriculum, we begin Swimming lessons in Spring term (February). </a:t>
            </a:r>
          </a:p>
          <a:p>
            <a:pPr marL="285750" indent="-285750" algn="just">
              <a:buFont typeface="Wingdings" panose="05000000000000000000" pitchFamily="2" charset="2"/>
              <a:buChar char="v"/>
            </a:pPr>
            <a:endParaRPr lang="en-GB" sz="2000" dirty="0"/>
          </a:p>
          <a:p>
            <a:pPr marL="285750" indent="-285750" algn="just">
              <a:buFont typeface="Wingdings" panose="05000000000000000000" pitchFamily="2" charset="2"/>
              <a:buChar char="v"/>
            </a:pPr>
            <a:r>
              <a:rPr lang="en-GB" sz="2000" dirty="0"/>
              <a:t>This will usually happen on a </a:t>
            </a:r>
            <a:r>
              <a:rPr lang="en-GB" sz="2000" b="1" dirty="0">
                <a:effectLst>
                  <a:outerShdw blurRad="38100" dist="38100" dir="2700000" algn="tl">
                    <a:srgbClr val="000000">
                      <a:alpha val="43137"/>
                    </a:srgbClr>
                  </a:outerShdw>
                </a:effectLst>
              </a:rPr>
              <a:t>Tuesday</a:t>
            </a:r>
            <a:r>
              <a:rPr lang="en-GB" sz="2000" dirty="0"/>
              <a:t>* – Swimming kits should be sent into school on these dates (appropriate swimwear, towel, goggles). This will count towards our PE slots for that week – come into school wearing PE kits. Should we not be able to swim that day, we will do a regular PE session in place of. </a:t>
            </a:r>
          </a:p>
          <a:p>
            <a:pPr marL="285750" indent="-285750" algn="just">
              <a:buFont typeface="Wingdings" panose="05000000000000000000" pitchFamily="2" charset="2"/>
              <a:buChar char="v"/>
            </a:pPr>
            <a:endParaRPr lang="en-GB" sz="2000" dirty="0"/>
          </a:p>
          <a:p>
            <a:pPr marL="285750" indent="-285750" algn="just">
              <a:buFont typeface="Wingdings" panose="05000000000000000000" pitchFamily="2" charset="2"/>
              <a:buChar char="v"/>
            </a:pPr>
            <a:r>
              <a:rPr lang="en-GB" sz="2000" dirty="0"/>
              <a:t>Children will travel to the centre via coach. We will try to return to school for 3:30 but there may be times that we will be delayed due to traffic. </a:t>
            </a:r>
          </a:p>
          <a:p>
            <a:pPr marL="285750" indent="-285750" algn="just">
              <a:buFont typeface="Wingdings" panose="05000000000000000000" pitchFamily="2" charset="2"/>
              <a:buChar char="v"/>
            </a:pPr>
            <a:endParaRPr lang="en-GB" sz="2000" dirty="0"/>
          </a:p>
          <a:p>
            <a:pPr algn="just"/>
            <a:endParaRPr lang="en-GB" sz="2000" dirty="0"/>
          </a:p>
          <a:p>
            <a:pPr algn="just"/>
            <a:r>
              <a:rPr lang="en-GB" sz="2000" dirty="0"/>
              <a:t>*</a:t>
            </a:r>
            <a:r>
              <a:rPr lang="en-GB" sz="1600" i="1" dirty="0"/>
              <a:t>Please note that the proposed dates are decided by the Leisure centre delivering the lessons and may be subject to change (although unlikely). We will notify you should this occur. </a:t>
            </a:r>
          </a:p>
          <a:p>
            <a:pPr marL="285750" indent="-285750" algn="just">
              <a:buFont typeface="Wingdings" panose="05000000000000000000" pitchFamily="2" charset="2"/>
              <a:buChar char="v"/>
            </a:pPr>
            <a:endParaRPr lang="en-GB" sz="2000" dirty="0"/>
          </a:p>
        </p:txBody>
      </p:sp>
      <p:sp>
        <p:nvSpPr>
          <p:cNvPr id="3" name="TextBox 2">
            <a:extLst>
              <a:ext uri="{FF2B5EF4-FFF2-40B4-BE49-F238E27FC236}">
                <a16:creationId xmlns:a16="http://schemas.microsoft.com/office/drawing/2014/main" id="{6900BB5B-72DF-4913-981C-1E679A7B1D86}"/>
              </a:ext>
            </a:extLst>
          </p:cNvPr>
          <p:cNvSpPr txBox="1"/>
          <p:nvPr/>
        </p:nvSpPr>
        <p:spPr>
          <a:xfrm>
            <a:off x="848412" y="452435"/>
            <a:ext cx="6702458" cy="1200329"/>
          </a:xfrm>
          <a:prstGeom prst="rect">
            <a:avLst/>
          </a:prstGeom>
          <a:noFill/>
        </p:spPr>
        <p:txBody>
          <a:bodyPr wrap="square" rtlCol="0">
            <a:spAutoFit/>
          </a:bodyPr>
          <a:lstStyle/>
          <a:p>
            <a:r>
              <a:rPr lang="en-GB" sz="7200" b="1" dirty="0">
                <a:solidFill>
                  <a:srgbClr val="00B0F0"/>
                </a:solidFill>
                <a:effectLst>
                  <a:glow rad="228600">
                    <a:schemeClr val="accent2">
                      <a:satMod val="175000"/>
                      <a:alpha val="40000"/>
                    </a:schemeClr>
                  </a:glow>
                </a:effectLst>
              </a:rPr>
              <a:t>Swimming</a:t>
            </a:r>
          </a:p>
        </p:txBody>
      </p:sp>
    </p:spTree>
    <p:extLst>
      <p:ext uri="{BB962C8B-B14F-4D97-AF65-F5344CB8AC3E}">
        <p14:creationId xmlns:p14="http://schemas.microsoft.com/office/powerpoint/2010/main" val="133588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F27893-5C57-4AB3-83E4-BA62AC03B074}"/>
              </a:ext>
            </a:extLst>
          </p:cNvPr>
          <p:cNvSpPr txBox="1"/>
          <p:nvPr/>
        </p:nvSpPr>
        <p:spPr>
          <a:xfrm>
            <a:off x="1053737" y="2369453"/>
            <a:ext cx="10084526" cy="4401205"/>
          </a:xfrm>
          <a:prstGeom prst="rect">
            <a:avLst/>
          </a:prstGeom>
          <a:noFill/>
        </p:spPr>
        <p:txBody>
          <a:bodyPr wrap="square" rtlCol="0">
            <a:spAutoFit/>
          </a:bodyPr>
          <a:lstStyle/>
          <a:p>
            <a:pPr marL="285750" indent="-285750" algn="just">
              <a:buFont typeface="Wingdings" panose="05000000000000000000" pitchFamily="2" charset="2"/>
              <a:buChar char="v"/>
            </a:pPr>
            <a:r>
              <a:rPr lang="en-GB" sz="2000" dirty="0"/>
              <a:t>Class email – </a:t>
            </a:r>
            <a:r>
              <a:rPr lang="en-GB" sz="2000" dirty="0">
                <a:hlinkClick r:id="rId2"/>
              </a:rPr>
              <a:t>year3@hollinsgrundy.com</a:t>
            </a:r>
            <a:endParaRPr lang="en-GB" sz="2000" dirty="0"/>
          </a:p>
          <a:p>
            <a:pPr marL="285750" indent="-285750" algn="just">
              <a:buFont typeface="Wingdings" panose="05000000000000000000" pitchFamily="2" charset="2"/>
              <a:buChar char="v"/>
            </a:pPr>
            <a:r>
              <a:rPr lang="en-GB" sz="2000" dirty="0"/>
              <a:t>I will reply as soon as I can, but this may not be possible on the same day. Please be patient and for anything urgent, please contact the school office.</a:t>
            </a:r>
          </a:p>
          <a:p>
            <a:pPr algn="just"/>
            <a:r>
              <a:rPr lang="en-GB" sz="2000" dirty="0"/>
              <a:t> </a:t>
            </a:r>
          </a:p>
          <a:p>
            <a:pPr marL="285750" indent="-285750" algn="just">
              <a:buFont typeface="Wingdings" panose="05000000000000000000" pitchFamily="2" charset="2"/>
              <a:buChar char="v"/>
            </a:pPr>
            <a:r>
              <a:rPr lang="en-GB" sz="2000" dirty="0"/>
              <a:t>Please let the office (or myself at the gate) know if your child is to be collected by another parent, family member etc. </a:t>
            </a:r>
          </a:p>
          <a:p>
            <a:pPr marL="285750" indent="-285750" algn="just">
              <a:buFont typeface="Wingdings" panose="05000000000000000000" pitchFamily="2" charset="2"/>
              <a:buChar char="v"/>
            </a:pPr>
            <a:endParaRPr lang="en-GB" sz="2000" dirty="0"/>
          </a:p>
          <a:p>
            <a:pPr marL="285750" indent="-285750" algn="just">
              <a:buFont typeface="Wingdings" panose="05000000000000000000" pitchFamily="2" charset="2"/>
              <a:buChar char="v"/>
            </a:pPr>
            <a:r>
              <a:rPr lang="en-GB" sz="2000" dirty="0"/>
              <a:t>Please make sure your contact details are up to date and correct (this can be checked at the school office)</a:t>
            </a:r>
          </a:p>
          <a:p>
            <a:pPr marL="285750" indent="-285750" algn="just">
              <a:buFont typeface="Wingdings" panose="05000000000000000000" pitchFamily="2" charset="2"/>
              <a:buChar char="v"/>
            </a:pPr>
            <a:endParaRPr lang="en-GB" sz="2000" dirty="0"/>
          </a:p>
          <a:p>
            <a:pPr marL="285750" indent="-285750" algn="just">
              <a:buFont typeface="Wingdings" panose="05000000000000000000" pitchFamily="2" charset="2"/>
              <a:buChar char="v"/>
            </a:pPr>
            <a:r>
              <a:rPr lang="en-GB" sz="2000" dirty="0"/>
              <a:t>Accident notifications are still electronic. </a:t>
            </a:r>
          </a:p>
          <a:p>
            <a:pPr marL="285750" indent="-285750" algn="just">
              <a:buFont typeface="Wingdings" panose="05000000000000000000" pitchFamily="2" charset="2"/>
              <a:buChar char="v"/>
            </a:pPr>
            <a:endParaRPr lang="en-GB" sz="2000" dirty="0"/>
          </a:p>
          <a:p>
            <a:pPr marL="285750" indent="-285750" algn="just">
              <a:buFont typeface="Wingdings" panose="05000000000000000000" pitchFamily="2" charset="2"/>
              <a:buChar char="v"/>
            </a:pPr>
            <a:r>
              <a:rPr lang="en-GB" sz="2000" dirty="0"/>
              <a:t>Open Day – 9</a:t>
            </a:r>
            <a:r>
              <a:rPr lang="en-GB" sz="2000" baseline="30000" dirty="0"/>
              <a:t>th</a:t>
            </a:r>
            <a:r>
              <a:rPr lang="en-GB" sz="2000" dirty="0"/>
              <a:t> November</a:t>
            </a:r>
          </a:p>
          <a:p>
            <a:pPr marL="285750" indent="-285750" algn="just">
              <a:buFont typeface="Wingdings" panose="05000000000000000000" pitchFamily="2" charset="2"/>
              <a:buChar char="v"/>
            </a:pPr>
            <a:r>
              <a:rPr lang="en-GB" sz="2000" dirty="0"/>
              <a:t>Parents’ Evening – Following week. Date TBC. </a:t>
            </a:r>
          </a:p>
        </p:txBody>
      </p:sp>
      <p:pic>
        <p:nvPicPr>
          <p:cNvPr id="6" name="Picture 5">
            <a:extLst>
              <a:ext uri="{FF2B5EF4-FFF2-40B4-BE49-F238E27FC236}">
                <a16:creationId xmlns:a16="http://schemas.microsoft.com/office/drawing/2014/main" id="{D5568DA3-6208-41D5-B700-AAE69DAF77F3}"/>
              </a:ext>
            </a:extLst>
          </p:cNvPr>
          <p:cNvPicPr>
            <a:picLocks noChangeAspect="1"/>
          </p:cNvPicPr>
          <p:nvPr/>
        </p:nvPicPr>
        <p:blipFill rotWithShape="1">
          <a:blip r:embed="rId3"/>
          <a:srcRect l="14192" t="20089" r="49665" b="61161"/>
          <a:stretch/>
        </p:blipFill>
        <p:spPr>
          <a:xfrm>
            <a:off x="8921931" y="73152"/>
            <a:ext cx="3270069" cy="1033171"/>
          </a:xfrm>
          <a:prstGeom prst="rect">
            <a:avLst/>
          </a:prstGeom>
          <a:ln w="76200">
            <a:solidFill>
              <a:schemeClr val="accent1"/>
            </a:solidFill>
          </a:ln>
        </p:spPr>
      </p:pic>
      <p:sp>
        <p:nvSpPr>
          <p:cNvPr id="7" name="Rectangle 6">
            <a:extLst>
              <a:ext uri="{FF2B5EF4-FFF2-40B4-BE49-F238E27FC236}">
                <a16:creationId xmlns:a16="http://schemas.microsoft.com/office/drawing/2014/main" id="{17E3FD5D-9F59-4679-8D0B-CD1F5592B3CB}"/>
              </a:ext>
            </a:extLst>
          </p:cNvPr>
          <p:cNvSpPr/>
          <p:nvPr/>
        </p:nvSpPr>
        <p:spPr>
          <a:xfrm>
            <a:off x="1053737" y="1241685"/>
            <a:ext cx="2646878" cy="830997"/>
          </a:xfrm>
          <a:prstGeom prst="rect">
            <a:avLst/>
          </a:prstGeom>
          <a:noFill/>
        </p:spPr>
        <p:txBody>
          <a:bodyPr wrap="none" lIns="91440" tIns="45720" rIns="91440" bIns="45720">
            <a:spAutoFit/>
          </a:bodyPr>
          <a:lstStyle/>
          <a:p>
            <a:pPr algn="ctr"/>
            <a:r>
              <a:rPr lang="en-US" sz="4800" b="1" u="sng"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General</a:t>
            </a:r>
          </a:p>
        </p:txBody>
      </p:sp>
    </p:spTree>
    <p:extLst>
      <p:ext uri="{BB962C8B-B14F-4D97-AF65-F5344CB8AC3E}">
        <p14:creationId xmlns:p14="http://schemas.microsoft.com/office/powerpoint/2010/main" val="303867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F27893-5C57-4AB3-83E4-BA62AC03B074}"/>
              </a:ext>
            </a:extLst>
          </p:cNvPr>
          <p:cNvSpPr txBox="1"/>
          <p:nvPr/>
        </p:nvSpPr>
        <p:spPr>
          <a:xfrm>
            <a:off x="1119725" y="1106323"/>
            <a:ext cx="10084526" cy="5016758"/>
          </a:xfrm>
          <a:prstGeom prst="rect">
            <a:avLst/>
          </a:prstGeom>
          <a:noFill/>
        </p:spPr>
        <p:txBody>
          <a:bodyPr wrap="square" rtlCol="0">
            <a:spAutoFit/>
          </a:bodyPr>
          <a:lstStyle/>
          <a:p>
            <a:pPr marL="285750" indent="-285750" algn="just">
              <a:buFont typeface="Wingdings" panose="05000000000000000000" pitchFamily="2" charset="2"/>
              <a:buChar char="v"/>
            </a:pPr>
            <a:endParaRPr lang="en-GB" sz="2000" dirty="0"/>
          </a:p>
          <a:p>
            <a:pPr marL="285750" indent="-285750" algn="just">
              <a:buFont typeface="Wingdings" panose="05000000000000000000" pitchFamily="2" charset="2"/>
              <a:buChar char="v"/>
            </a:pPr>
            <a:r>
              <a:rPr lang="en-GB" sz="2000" dirty="0"/>
              <a:t>Big leap from Year 2 to 3. </a:t>
            </a:r>
          </a:p>
          <a:p>
            <a:pPr algn="just"/>
            <a:endParaRPr lang="en-GB" sz="2000" dirty="0"/>
          </a:p>
          <a:p>
            <a:pPr marL="285750" indent="-285750" algn="just">
              <a:buFont typeface="Wingdings" panose="05000000000000000000" pitchFamily="2" charset="2"/>
              <a:buChar char="v"/>
            </a:pPr>
            <a:r>
              <a:rPr lang="en-GB" sz="2000" dirty="0"/>
              <a:t>Break time – Half past 10. Free fruit is not provided for Key Stage 2; please send in fruit if you wish your child to have a snack at break time. Fruit only – no cereal bars.</a:t>
            </a:r>
          </a:p>
          <a:p>
            <a:pPr algn="just"/>
            <a:endParaRPr lang="en-GB" sz="2000" dirty="0"/>
          </a:p>
          <a:p>
            <a:pPr marL="285750" indent="-285750" algn="just">
              <a:buFont typeface="Wingdings" panose="05000000000000000000" pitchFamily="2" charset="2"/>
              <a:buChar char="v"/>
            </a:pPr>
            <a:r>
              <a:rPr lang="en-GB" sz="2000" dirty="0"/>
              <a:t>Lunchtime begins at 12.30 for Key Stage 2.  </a:t>
            </a:r>
          </a:p>
          <a:p>
            <a:pPr marL="285750" indent="-285750" algn="just">
              <a:buFont typeface="Wingdings" panose="05000000000000000000" pitchFamily="2" charset="2"/>
              <a:buChar char="v"/>
            </a:pPr>
            <a:endParaRPr lang="en-GB" sz="2000" dirty="0"/>
          </a:p>
          <a:p>
            <a:pPr marL="285750" indent="-285750" algn="just">
              <a:buFont typeface="Wingdings" panose="05000000000000000000" pitchFamily="2" charset="2"/>
              <a:buChar char="v"/>
            </a:pPr>
            <a:r>
              <a:rPr lang="en-GB" sz="2000" dirty="0"/>
              <a:t>Reading books – children are able to change their own reading books as and when they need. Books are still recorded in school and children still have their home-school reading record.</a:t>
            </a:r>
          </a:p>
          <a:p>
            <a:pPr marL="285750" indent="-285750" algn="just">
              <a:buFont typeface="Wingdings" panose="05000000000000000000" pitchFamily="2" charset="2"/>
              <a:buChar char="v"/>
            </a:pPr>
            <a:endParaRPr lang="en-GB" sz="2000" dirty="0"/>
          </a:p>
          <a:p>
            <a:pPr marL="285750" indent="-285750" algn="just">
              <a:buFont typeface="Wingdings" panose="05000000000000000000" pitchFamily="2" charset="2"/>
              <a:buChar char="v"/>
            </a:pPr>
            <a:r>
              <a:rPr lang="en-GB" sz="2000" dirty="0"/>
              <a:t>Homework – Termly grids (due to be sent this Friday). Weekly spellings – please see the termly overview but these will be printed and sent home weekly for practice. </a:t>
            </a:r>
          </a:p>
        </p:txBody>
      </p:sp>
      <p:pic>
        <p:nvPicPr>
          <p:cNvPr id="6" name="Picture 5">
            <a:extLst>
              <a:ext uri="{FF2B5EF4-FFF2-40B4-BE49-F238E27FC236}">
                <a16:creationId xmlns:a16="http://schemas.microsoft.com/office/drawing/2014/main" id="{D5568DA3-6208-41D5-B700-AAE69DAF77F3}"/>
              </a:ext>
            </a:extLst>
          </p:cNvPr>
          <p:cNvPicPr>
            <a:picLocks noChangeAspect="1"/>
          </p:cNvPicPr>
          <p:nvPr/>
        </p:nvPicPr>
        <p:blipFill rotWithShape="1">
          <a:blip r:embed="rId2"/>
          <a:srcRect l="14192" t="20089" r="49665" b="61161"/>
          <a:stretch/>
        </p:blipFill>
        <p:spPr>
          <a:xfrm>
            <a:off x="8921931" y="73152"/>
            <a:ext cx="3270069" cy="1033171"/>
          </a:xfrm>
          <a:prstGeom prst="rect">
            <a:avLst/>
          </a:prstGeom>
          <a:ln w="76200">
            <a:solidFill>
              <a:schemeClr val="accent1"/>
            </a:solidFill>
          </a:ln>
        </p:spPr>
      </p:pic>
      <p:sp>
        <p:nvSpPr>
          <p:cNvPr id="7" name="Rectangle 6">
            <a:extLst>
              <a:ext uri="{FF2B5EF4-FFF2-40B4-BE49-F238E27FC236}">
                <a16:creationId xmlns:a16="http://schemas.microsoft.com/office/drawing/2014/main" id="{1A709616-F2C5-4E40-8BE1-2679B9299263}"/>
              </a:ext>
            </a:extLst>
          </p:cNvPr>
          <p:cNvSpPr/>
          <p:nvPr/>
        </p:nvSpPr>
        <p:spPr>
          <a:xfrm>
            <a:off x="1053737" y="275326"/>
            <a:ext cx="2646878" cy="830997"/>
          </a:xfrm>
          <a:prstGeom prst="rect">
            <a:avLst/>
          </a:prstGeom>
          <a:noFill/>
        </p:spPr>
        <p:txBody>
          <a:bodyPr wrap="none" lIns="91440" tIns="45720" rIns="91440" bIns="45720">
            <a:spAutoFit/>
          </a:bodyPr>
          <a:lstStyle/>
          <a:p>
            <a:pPr algn="ctr"/>
            <a:r>
              <a:rPr lang="en-US" sz="4800" b="1" u="sng"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General</a:t>
            </a:r>
          </a:p>
        </p:txBody>
      </p:sp>
    </p:spTree>
    <p:extLst>
      <p:ext uri="{BB962C8B-B14F-4D97-AF65-F5344CB8AC3E}">
        <p14:creationId xmlns:p14="http://schemas.microsoft.com/office/powerpoint/2010/main" val="44875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192" t="20089" r="49665" b="61161"/>
          <a:stretch/>
        </p:blipFill>
        <p:spPr>
          <a:xfrm>
            <a:off x="8921931" y="73152"/>
            <a:ext cx="3270069" cy="1033171"/>
          </a:xfrm>
          <a:prstGeom prst="rect">
            <a:avLst/>
          </a:prstGeom>
          <a:ln w="76200">
            <a:solidFill>
              <a:schemeClr val="accent1"/>
            </a:solidFill>
          </a:ln>
        </p:spPr>
      </p:pic>
      <p:sp>
        <p:nvSpPr>
          <p:cNvPr id="5" name="Rectangle 4"/>
          <p:cNvSpPr/>
          <p:nvPr/>
        </p:nvSpPr>
        <p:spPr>
          <a:xfrm>
            <a:off x="971791" y="1233729"/>
            <a:ext cx="6203941" cy="707886"/>
          </a:xfrm>
          <a:prstGeom prst="rect">
            <a:avLst/>
          </a:prstGeom>
          <a:noFill/>
        </p:spPr>
        <p:txBody>
          <a:bodyPr wrap="none" lIns="91440" tIns="45720" rIns="91440" bIns="45720">
            <a:spAutoFit/>
          </a:bodyPr>
          <a:lstStyle/>
          <a:p>
            <a:pPr algn="ctr"/>
            <a:r>
              <a:rPr lang="en-US" sz="4000" b="1" u="sng"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Attendance/Punctuality</a:t>
            </a:r>
          </a:p>
        </p:txBody>
      </p:sp>
      <p:sp>
        <p:nvSpPr>
          <p:cNvPr id="3" name="TextBox 2"/>
          <p:cNvSpPr txBox="1"/>
          <p:nvPr/>
        </p:nvSpPr>
        <p:spPr>
          <a:xfrm>
            <a:off x="1058091" y="2220686"/>
            <a:ext cx="10084526" cy="3170099"/>
          </a:xfrm>
          <a:prstGeom prst="rect">
            <a:avLst/>
          </a:prstGeom>
          <a:noFill/>
        </p:spPr>
        <p:txBody>
          <a:bodyPr wrap="square" rtlCol="0">
            <a:spAutoFit/>
          </a:bodyPr>
          <a:lstStyle/>
          <a:p>
            <a:pPr marL="285750" indent="-285750" algn="just">
              <a:buFont typeface="Wingdings" panose="05000000000000000000" pitchFamily="2" charset="2"/>
              <a:buChar char="v"/>
            </a:pPr>
            <a:r>
              <a:rPr lang="en-GB" sz="2000" dirty="0"/>
              <a:t>Good attendance and punctuality is essential to succeed this year. </a:t>
            </a:r>
          </a:p>
          <a:p>
            <a:pPr algn="just"/>
            <a:endParaRPr lang="en-GB" sz="2000" dirty="0"/>
          </a:p>
          <a:p>
            <a:pPr marL="285750" indent="-285750" algn="just">
              <a:buFont typeface="Wingdings" panose="05000000000000000000" pitchFamily="2" charset="2"/>
              <a:buChar char="v"/>
            </a:pPr>
            <a:r>
              <a:rPr lang="en-GB" sz="2000" dirty="0"/>
              <a:t>Persistent non attendance threshold is 90% - If your child’s attendance reaches this, the Local Authority is automatically informed. </a:t>
            </a:r>
          </a:p>
          <a:p>
            <a:pPr algn="just"/>
            <a:endParaRPr lang="en-GB" sz="2000" dirty="0"/>
          </a:p>
          <a:p>
            <a:pPr marL="285750" indent="-285750" algn="just">
              <a:buFont typeface="Wingdings" panose="05000000000000000000" pitchFamily="2" charset="2"/>
              <a:buChar char="v"/>
            </a:pPr>
            <a:r>
              <a:rPr lang="en-GB" sz="2000" dirty="0"/>
              <a:t>If illness is affecting attendance, the school will contact the school nurse for advice. </a:t>
            </a:r>
          </a:p>
          <a:p>
            <a:pPr algn="just"/>
            <a:endParaRPr lang="en-GB" sz="2000" dirty="0"/>
          </a:p>
          <a:p>
            <a:pPr marL="285750" indent="-285750" algn="just">
              <a:buFont typeface="Wingdings" panose="05000000000000000000" pitchFamily="2" charset="2"/>
              <a:buChar char="v"/>
            </a:pPr>
            <a:r>
              <a:rPr lang="en-GB" sz="2000" dirty="0"/>
              <a:t>Holidays during term times are generally unauthorised and will occur a fine. Holidays will only be authorised during term time under exceptional circumstances. (Requests must be made in writing to Mr Waddington).</a:t>
            </a:r>
          </a:p>
        </p:txBody>
      </p:sp>
    </p:spTree>
    <p:extLst>
      <p:ext uri="{BB962C8B-B14F-4D97-AF65-F5344CB8AC3E}">
        <p14:creationId xmlns:p14="http://schemas.microsoft.com/office/powerpoint/2010/main" val="171891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192" t="20089" r="49665" b="61161"/>
          <a:stretch/>
        </p:blipFill>
        <p:spPr>
          <a:xfrm>
            <a:off x="8921931" y="73152"/>
            <a:ext cx="3270069" cy="1033171"/>
          </a:xfrm>
          <a:prstGeom prst="rect">
            <a:avLst/>
          </a:prstGeom>
          <a:ln w="76200">
            <a:solidFill>
              <a:schemeClr val="accent1"/>
            </a:solidFill>
          </a:ln>
        </p:spPr>
      </p:pic>
      <p:sp>
        <p:nvSpPr>
          <p:cNvPr id="2" name="Rectangle 1"/>
          <p:cNvSpPr/>
          <p:nvPr/>
        </p:nvSpPr>
        <p:spPr>
          <a:xfrm>
            <a:off x="913838" y="975855"/>
            <a:ext cx="5712333" cy="769441"/>
          </a:xfrm>
          <a:prstGeom prst="rect">
            <a:avLst/>
          </a:prstGeom>
          <a:noFill/>
        </p:spPr>
        <p:txBody>
          <a:bodyPr wrap="none" lIns="91440" tIns="45720" rIns="91440" bIns="45720">
            <a:spAutoFit/>
          </a:bodyPr>
          <a:lstStyle/>
          <a:p>
            <a:pPr algn="ctr"/>
            <a:r>
              <a:rPr lang="en-US" sz="4400" b="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Rewards/</a:t>
            </a:r>
            <a:r>
              <a:rPr lang="en-US" sz="4400" b="1" u="sng"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Behaviour</a:t>
            </a:r>
            <a:endParaRPr lang="en-US" sz="4400" b="1" u="sng"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TextBox 4"/>
          <p:cNvSpPr txBox="1"/>
          <p:nvPr/>
        </p:nvSpPr>
        <p:spPr>
          <a:xfrm>
            <a:off x="1012168" y="2024743"/>
            <a:ext cx="10169638" cy="4247317"/>
          </a:xfrm>
          <a:prstGeom prst="rect">
            <a:avLst/>
          </a:prstGeom>
          <a:noFill/>
        </p:spPr>
        <p:txBody>
          <a:bodyPr wrap="square" rtlCol="0">
            <a:spAutoFit/>
          </a:bodyPr>
          <a:lstStyle/>
          <a:p>
            <a:r>
              <a:rPr lang="en-GB" b="1" dirty="0">
                <a:solidFill>
                  <a:srgbClr val="00B050"/>
                </a:solidFill>
              </a:rPr>
              <a:t>Green</a:t>
            </a:r>
            <a:r>
              <a:rPr lang="en-GB" dirty="0"/>
              <a:t>, </a:t>
            </a:r>
            <a:r>
              <a:rPr lang="en-GB" b="1" dirty="0">
                <a:solidFill>
                  <a:srgbClr val="FFCC00"/>
                </a:solidFill>
                <a:effectLst>
                  <a:outerShdw blurRad="38100" dist="38100" dir="2700000" algn="tl">
                    <a:srgbClr val="000000">
                      <a:alpha val="43137"/>
                    </a:srgbClr>
                  </a:outerShdw>
                </a:effectLst>
              </a:rPr>
              <a:t>Amber</a:t>
            </a:r>
            <a:r>
              <a:rPr lang="en-GB" dirty="0"/>
              <a:t>, </a:t>
            </a:r>
            <a:r>
              <a:rPr lang="en-GB" b="1" dirty="0">
                <a:solidFill>
                  <a:srgbClr val="C00000"/>
                </a:solidFill>
                <a:effectLst>
                  <a:outerShdw blurRad="38100" dist="38100" dir="2700000" algn="tl">
                    <a:srgbClr val="000000">
                      <a:alpha val="43137"/>
                    </a:srgbClr>
                  </a:outerShdw>
                </a:effectLst>
              </a:rPr>
              <a:t>Red</a:t>
            </a:r>
          </a:p>
          <a:p>
            <a:endParaRPr lang="en-GB" dirty="0"/>
          </a:p>
          <a:p>
            <a:pPr marL="342900" indent="-342900">
              <a:buAutoNum type="arabicParenR"/>
            </a:pPr>
            <a:r>
              <a:rPr lang="en-GB" dirty="0"/>
              <a:t>Verbal </a:t>
            </a:r>
          </a:p>
          <a:p>
            <a:pPr marL="342900" indent="-342900">
              <a:buAutoNum type="arabicParenR"/>
            </a:pPr>
            <a:r>
              <a:rPr lang="en-GB" dirty="0"/>
              <a:t>Move name to amber</a:t>
            </a:r>
          </a:p>
          <a:p>
            <a:pPr marL="342900" indent="-342900">
              <a:buAutoNum type="arabicParenR"/>
            </a:pPr>
            <a:r>
              <a:rPr lang="en-GB" dirty="0"/>
              <a:t>Move name to red. Moving name to red results in loss of one ‘Always ticket’. If this occurs 3 times in one term, you will be notified.</a:t>
            </a:r>
          </a:p>
          <a:p>
            <a:pPr marL="342900" indent="-342900">
              <a:buAutoNum type="arabicParenR"/>
            </a:pPr>
            <a:r>
              <a:rPr lang="en-GB" dirty="0"/>
              <a:t>Sent to Mr Waddington’s office. </a:t>
            </a:r>
          </a:p>
          <a:p>
            <a:endParaRPr lang="en-GB" dirty="0"/>
          </a:p>
          <a:p>
            <a:r>
              <a:rPr lang="en-GB" dirty="0"/>
              <a:t>Green, Amber, Red is a classroom tool. We will speak to you if we feel it is necessary but it gives children the opportunity to reflect upon behaviour.</a:t>
            </a:r>
          </a:p>
          <a:p>
            <a:pPr marL="342900" indent="-342900">
              <a:buAutoNum type="arabicParenR"/>
            </a:pPr>
            <a:endParaRPr lang="en-GB" dirty="0"/>
          </a:p>
          <a:p>
            <a:r>
              <a:rPr lang="en-GB" dirty="0"/>
              <a:t>Rewards</a:t>
            </a:r>
          </a:p>
          <a:p>
            <a:pPr marL="285750" indent="-285750">
              <a:buFont typeface="Arial" panose="020B0604020202020204" pitchFamily="34" charset="0"/>
              <a:buChar char="•"/>
            </a:pPr>
            <a:r>
              <a:rPr lang="en-GB" dirty="0" err="1"/>
              <a:t>Housepoints</a:t>
            </a:r>
            <a:endParaRPr lang="en-GB" dirty="0"/>
          </a:p>
          <a:p>
            <a:pPr marL="285750" indent="-285750">
              <a:buFont typeface="Arial" panose="020B0604020202020204" pitchFamily="34" charset="0"/>
              <a:buChar char="•"/>
            </a:pPr>
            <a:r>
              <a:rPr lang="en-GB" dirty="0"/>
              <a:t>My Happy Mind</a:t>
            </a:r>
          </a:p>
          <a:p>
            <a:pPr marL="285750" indent="-285750">
              <a:buFont typeface="Arial" panose="020B0604020202020204" pitchFamily="34" charset="0"/>
              <a:buChar char="•"/>
            </a:pPr>
            <a:r>
              <a:rPr lang="en-GB" dirty="0"/>
              <a:t>Whole class tokens – whole class reward when we reach 100 </a:t>
            </a:r>
          </a:p>
        </p:txBody>
      </p:sp>
    </p:spTree>
    <p:extLst>
      <p:ext uri="{BB962C8B-B14F-4D97-AF65-F5344CB8AC3E}">
        <p14:creationId xmlns:p14="http://schemas.microsoft.com/office/powerpoint/2010/main" val="415579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192" t="20089" r="49665" b="61161"/>
          <a:stretch/>
        </p:blipFill>
        <p:spPr>
          <a:xfrm>
            <a:off x="8921931" y="73152"/>
            <a:ext cx="3270069" cy="1033171"/>
          </a:xfrm>
          <a:prstGeom prst="rect">
            <a:avLst/>
          </a:prstGeom>
          <a:ln w="76200">
            <a:solidFill>
              <a:schemeClr val="accent1"/>
            </a:solidFill>
          </a:ln>
        </p:spPr>
      </p:pic>
      <p:sp>
        <p:nvSpPr>
          <p:cNvPr id="3" name="Rectangle 2"/>
          <p:cNvSpPr/>
          <p:nvPr/>
        </p:nvSpPr>
        <p:spPr>
          <a:xfrm>
            <a:off x="777020" y="746649"/>
            <a:ext cx="3557897" cy="830997"/>
          </a:xfrm>
          <a:prstGeom prst="rect">
            <a:avLst/>
          </a:prstGeom>
          <a:noFill/>
        </p:spPr>
        <p:txBody>
          <a:bodyPr wrap="none" lIns="91440" tIns="45720" rIns="91440" bIns="45720">
            <a:spAutoFit/>
          </a:bodyPr>
          <a:lstStyle/>
          <a:p>
            <a:pPr algn="ctr"/>
            <a:r>
              <a:rPr lang="en-US" sz="4800" b="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No gadgets</a:t>
            </a:r>
            <a:endParaRPr lang="en-US" sz="4800" b="1" u="sng"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 name="TextBox 1"/>
          <p:cNvSpPr txBox="1"/>
          <p:nvPr/>
        </p:nvSpPr>
        <p:spPr>
          <a:xfrm>
            <a:off x="505680" y="2055039"/>
            <a:ext cx="9909111" cy="3970318"/>
          </a:xfrm>
          <a:prstGeom prst="rect">
            <a:avLst/>
          </a:prstGeom>
          <a:noFill/>
        </p:spPr>
        <p:txBody>
          <a:bodyPr wrap="square" rtlCol="0">
            <a:spAutoFit/>
          </a:bodyPr>
          <a:lstStyle/>
          <a:p>
            <a:pPr algn="just"/>
            <a:r>
              <a:rPr lang="en-GB" sz="2800" dirty="0"/>
              <a:t>No gadgets in school please; phones, tablets, smartwatches etc. </a:t>
            </a:r>
          </a:p>
          <a:p>
            <a:pPr algn="just"/>
            <a:endParaRPr lang="en-GB" sz="2800" dirty="0"/>
          </a:p>
          <a:p>
            <a:pPr algn="just"/>
            <a:r>
              <a:rPr lang="en-GB" sz="2800" dirty="0"/>
              <a:t>Any personal device that can access the internet or/and cannot be monitored by school potentially puts children at risk that is out of the school’s control.</a:t>
            </a:r>
          </a:p>
          <a:p>
            <a:pPr algn="just"/>
            <a:endParaRPr lang="en-GB" sz="2800" dirty="0"/>
          </a:p>
          <a:p>
            <a:pPr algn="just"/>
            <a:r>
              <a:rPr lang="en-GB" sz="2800" dirty="0"/>
              <a:t>Any items brought into school will be safely stored by school staff and returned at the end of the day.</a:t>
            </a:r>
          </a:p>
        </p:txBody>
      </p:sp>
      <p:pic>
        <p:nvPicPr>
          <p:cNvPr id="1026" name="Picture 2" descr="Image result for no mobile phon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394"/>
          <a:stretch/>
        </p:blipFill>
        <p:spPr bwMode="auto">
          <a:xfrm>
            <a:off x="6015199" y="157607"/>
            <a:ext cx="1897161" cy="1897432"/>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2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192" t="20089" r="49665" b="61161"/>
          <a:stretch/>
        </p:blipFill>
        <p:spPr>
          <a:xfrm>
            <a:off x="8921931" y="73152"/>
            <a:ext cx="3270069" cy="1033171"/>
          </a:xfrm>
          <a:prstGeom prst="rect">
            <a:avLst/>
          </a:prstGeom>
          <a:ln w="76200">
            <a:solidFill>
              <a:schemeClr val="accent1"/>
            </a:solidFill>
          </a:ln>
        </p:spPr>
      </p:pic>
      <p:sp>
        <p:nvSpPr>
          <p:cNvPr id="3" name="Rectangle 2"/>
          <p:cNvSpPr/>
          <p:nvPr/>
        </p:nvSpPr>
        <p:spPr>
          <a:xfrm>
            <a:off x="993898" y="552325"/>
            <a:ext cx="3972562" cy="923330"/>
          </a:xfrm>
          <a:prstGeom prst="rect">
            <a:avLst/>
          </a:prstGeom>
          <a:noFill/>
        </p:spPr>
        <p:txBody>
          <a:bodyPr wrap="none" lIns="91440" tIns="45720" rIns="91440" bIns="45720">
            <a:spAutoFit/>
          </a:bodyPr>
          <a:lstStyle/>
          <a:p>
            <a:pPr algn="ctr"/>
            <a:r>
              <a:rPr lang="en-US" sz="5400" b="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Medicines </a:t>
            </a:r>
            <a:endParaRPr lang="en-US" sz="5400" b="1" u="sng"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 name="TextBox 1"/>
          <p:cNvSpPr txBox="1"/>
          <p:nvPr/>
        </p:nvSpPr>
        <p:spPr>
          <a:xfrm>
            <a:off x="564082" y="1763871"/>
            <a:ext cx="11360825" cy="4832092"/>
          </a:xfrm>
          <a:prstGeom prst="rect">
            <a:avLst/>
          </a:prstGeom>
          <a:noFill/>
        </p:spPr>
        <p:txBody>
          <a:bodyPr wrap="square" rtlCol="0">
            <a:spAutoFit/>
          </a:bodyPr>
          <a:lstStyle/>
          <a:p>
            <a:pPr marL="457200" indent="-457200" algn="just">
              <a:buFont typeface="Arial" panose="020B0604020202020204" pitchFamily="34" charset="0"/>
              <a:buChar char="•"/>
            </a:pPr>
            <a:r>
              <a:rPr lang="en-GB" sz="2800" dirty="0"/>
              <a:t>We only allow medicines prescribed by a GP with prescription attached to the medication. If your child requires medication, you must complete a medical form at the office which details dosage instructions. </a:t>
            </a:r>
            <a:r>
              <a:rPr lang="en-GB" sz="2800" b="1" dirty="0">
                <a:effectLst>
                  <a:outerShdw blurRad="38100" dist="38100" dir="2700000" algn="tl">
                    <a:srgbClr val="000000">
                      <a:alpha val="43137"/>
                    </a:srgbClr>
                  </a:outerShdw>
                </a:effectLst>
              </a:rPr>
              <a:t>Medicine and medicine forms must be handed into the office</a:t>
            </a:r>
            <a:r>
              <a:rPr lang="en-GB" sz="2800" dirty="0"/>
              <a:t>. </a:t>
            </a:r>
          </a:p>
          <a:p>
            <a:pPr marL="457200" indent="-457200" algn="just">
              <a:buFont typeface="Arial" panose="020B0604020202020204" pitchFamily="34" charset="0"/>
              <a:buChar char="•"/>
            </a:pPr>
            <a:endParaRPr lang="en-GB" sz="2800" dirty="0"/>
          </a:p>
          <a:p>
            <a:pPr marL="457200" indent="-457200" algn="just">
              <a:buFont typeface="Arial" panose="020B0604020202020204" pitchFamily="34" charset="0"/>
              <a:buChar char="•"/>
            </a:pPr>
            <a:r>
              <a:rPr lang="en-GB" sz="2800" dirty="0"/>
              <a:t>We do not allow un-prescribed medication in the building (including cough sweets, </a:t>
            </a:r>
            <a:r>
              <a:rPr lang="en-GB" sz="2800" dirty="0" err="1"/>
              <a:t>strepsils</a:t>
            </a:r>
            <a:r>
              <a:rPr lang="en-GB" sz="2800" dirty="0"/>
              <a:t>, lip balm etc) We are unable to give a child medicine without a completed medical form.</a:t>
            </a:r>
          </a:p>
          <a:p>
            <a:pPr marL="457200" indent="-457200" algn="just">
              <a:buFont typeface="Arial" panose="020B0604020202020204" pitchFamily="34" charset="0"/>
              <a:buChar char="•"/>
            </a:pPr>
            <a:endParaRPr lang="en-GB" sz="2800" dirty="0"/>
          </a:p>
          <a:p>
            <a:pPr marL="457200" indent="-457200" algn="just">
              <a:buFont typeface="Arial" panose="020B0604020202020204" pitchFamily="34" charset="0"/>
              <a:buChar char="•"/>
            </a:pPr>
            <a:endParaRPr lang="en-GB" sz="2800" dirty="0"/>
          </a:p>
        </p:txBody>
      </p:sp>
    </p:spTree>
    <p:extLst>
      <p:ext uri="{BB962C8B-B14F-4D97-AF65-F5344CB8AC3E}">
        <p14:creationId xmlns:p14="http://schemas.microsoft.com/office/powerpoint/2010/main" val="243302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192" t="20089" r="49665" b="61161"/>
          <a:stretch/>
        </p:blipFill>
        <p:spPr>
          <a:xfrm>
            <a:off x="8921931" y="73152"/>
            <a:ext cx="3270069" cy="1033171"/>
          </a:xfrm>
          <a:prstGeom prst="rect">
            <a:avLst/>
          </a:prstGeom>
          <a:ln w="76200">
            <a:solidFill>
              <a:schemeClr val="accent1"/>
            </a:solidFill>
          </a:ln>
        </p:spPr>
      </p:pic>
      <p:sp>
        <p:nvSpPr>
          <p:cNvPr id="3" name="Rectangle 2"/>
          <p:cNvSpPr/>
          <p:nvPr/>
        </p:nvSpPr>
        <p:spPr>
          <a:xfrm>
            <a:off x="869823" y="444603"/>
            <a:ext cx="3036409" cy="1323439"/>
          </a:xfrm>
          <a:prstGeom prst="rect">
            <a:avLst/>
          </a:prstGeom>
          <a:noFill/>
        </p:spPr>
        <p:txBody>
          <a:bodyPr wrap="none" lIns="91440" tIns="45720" rIns="91440" bIns="45720">
            <a:spAutoFit/>
          </a:bodyPr>
          <a:lstStyle/>
          <a:p>
            <a:pPr algn="ctr"/>
            <a:r>
              <a:rPr lang="en-US"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Illness</a:t>
            </a:r>
            <a:r>
              <a:rPr lang="en-US"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endParaRPr lang="en-US"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TextBox 4"/>
          <p:cNvSpPr txBox="1"/>
          <p:nvPr/>
        </p:nvSpPr>
        <p:spPr>
          <a:xfrm>
            <a:off x="615051" y="2258394"/>
            <a:ext cx="10422294" cy="4031873"/>
          </a:xfrm>
          <a:prstGeom prst="rect">
            <a:avLst/>
          </a:prstGeom>
          <a:noFill/>
        </p:spPr>
        <p:txBody>
          <a:bodyPr wrap="square" rtlCol="0">
            <a:spAutoFit/>
          </a:bodyPr>
          <a:lstStyle/>
          <a:p>
            <a:pPr algn="just"/>
            <a:r>
              <a:rPr lang="en-GB" sz="3200" dirty="0"/>
              <a:t>If your child is not well enough to attend school, please contact us yourself to let us know as soon as possible. </a:t>
            </a:r>
          </a:p>
          <a:p>
            <a:pPr algn="just"/>
            <a:endParaRPr lang="en-GB" sz="3200" dirty="0"/>
          </a:p>
          <a:p>
            <a:pPr algn="just"/>
            <a:r>
              <a:rPr lang="en-GB" sz="3200" dirty="0"/>
              <a:t>We kindly ask that you please do not send in messages via other children.</a:t>
            </a:r>
            <a:endParaRPr lang="en-GB" sz="2400" dirty="0"/>
          </a:p>
          <a:p>
            <a:r>
              <a:rPr lang="en-GB" sz="2400" dirty="0"/>
              <a:t> </a:t>
            </a:r>
          </a:p>
          <a:p>
            <a:endParaRPr lang="en-GB" sz="2400" dirty="0"/>
          </a:p>
          <a:p>
            <a:endParaRPr lang="en-GB" sz="2400" dirty="0"/>
          </a:p>
          <a:p>
            <a:endParaRPr lang="en-GB" sz="2400" dirty="0"/>
          </a:p>
        </p:txBody>
      </p:sp>
    </p:spTree>
    <p:extLst>
      <p:ext uri="{BB962C8B-B14F-4D97-AF65-F5344CB8AC3E}">
        <p14:creationId xmlns:p14="http://schemas.microsoft.com/office/powerpoint/2010/main" val="54274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192" t="20089" r="49665" b="61161"/>
          <a:stretch/>
        </p:blipFill>
        <p:spPr>
          <a:xfrm>
            <a:off x="8921931" y="73152"/>
            <a:ext cx="3270069" cy="1033171"/>
          </a:xfrm>
          <a:prstGeom prst="rect">
            <a:avLst/>
          </a:prstGeom>
          <a:ln w="76200">
            <a:solidFill>
              <a:schemeClr val="accent1"/>
            </a:solidFill>
          </a:ln>
        </p:spPr>
      </p:pic>
      <p:sp>
        <p:nvSpPr>
          <p:cNvPr id="3" name="Rectangle 2"/>
          <p:cNvSpPr/>
          <p:nvPr/>
        </p:nvSpPr>
        <p:spPr>
          <a:xfrm>
            <a:off x="901138" y="589737"/>
            <a:ext cx="8130894" cy="1107996"/>
          </a:xfrm>
          <a:prstGeom prst="rect">
            <a:avLst/>
          </a:prstGeom>
          <a:noFill/>
        </p:spPr>
        <p:txBody>
          <a:bodyPr wrap="square" lIns="91440" tIns="45720" rIns="91440" bIns="45720">
            <a:spAutoFit/>
          </a:bodyPr>
          <a:lstStyle/>
          <a:p>
            <a:r>
              <a:rPr lang="en-US"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Assessments</a:t>
            </a:r>
            <a:endParaRPr lang="en-US"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2" name="TextBox 1"/>
          <p:cNvSpPr txBox="1"/>
          <p:nvPr/>
        </p:nvSpPr>
        <p:spPr>
          <a:xfrm>
            <a:off x="1147664" y="2080727"/>
            <a:ext cx="9153331" cy="3477875"/>
          </a:xfrm>
          <a:prstGeom prst="rect">
            <a:avLst/>
          </a:prstGeom>
          <a:noFill/>
        </p:spPr>
        <p:txBody>
          <a:bodyPr wrap="square" rtlCol="0">
            <a:spAutoFit/>
          </a:bodyPr>
          <a:lstStyle/>
          <a:p>
            <a:pPr marL="342900" indent="-342900">
              <a:buFont typeface="Wingdings" panose="05000000000000000000" pitchFamily="2" charset="2"/>
              <a:buChar char="v"/>
            </a:pPr>
            <a:r>
              <a:rPr lang="en-GB" sz="2000" dirty="0"/>
              <a:t>We have in-class, formal tests at the end of Autumn and end of year to determine the children’s progress. These are usually held in the penultimate week of each term.  These are simply to gauge children’s progress in English and Maths. </a:t>
            </a:r>
          </a:p>
          <a:p>
            <a:pPr marL="342900" indent="-342900">
              <a:buFont typeface="Wingdings" panose="05000000000000000000" pitchFamily="2" charset="2"/>
              <a:buChar char="v"/>
            </a:pPr>
            <a:endParaRPr lang="en-GB" sz="2000" dirty="0"/>
          </a:p>
          <a:p>
            <a:pPr marL="342900" indent="-342900">
              <a:buFont typeface="Wingdings" panose="05000000000000000000" pitchFamily="2" charset="2"/>
              <a:buChar char="v"/>
            </a:pPr>
            <a:endParaRPr lang="en-GB" sz="2000" dirty="0"/>
          </a:p>
          <a:p>
            <a:pPr marL="342900" indent="-342900">
              <a:buFont typeface="Wingdings" panose="05000000000000000000" pitchFamily="2" charset="2"/>
              <a:buChar char="v"/>
            </a:pPr>
            <a:r>
              <a:rPr lang="en-GB" sz="2000" dirty="0"/>
              <a:t>We have weekly informal spelling test (Fridays). The Year 3 spellings can be found n the class page. </a:t>
            </a:r>
          </a:p>
          <a:p>
            <a:pPr marL="342900" indent="-342900">
              <a:buFont typeface="Wingdings" panose="05000000000000000000" pitchFamily="2" charset="2"/>
              <a:buChar char="v"/>
            </a:pPr>
            <a:endParaRPr lang="en-GB" sz="2000" dirty="0"/>
          </a:p>
          <a:p>
            <a:pPr marL="342900" indent="-342900">
              <a:buFont typeface="Wingdings" panose="05000000000000000000" pitchFamily="2" charset="2"/>
              <a:buChar char="v"/>
            </a:pPr>
            <a:r>
              <a:rPr lang="en-GB" sz="2000" dirty="0"/>
              <a:t>We have a formal spelling test at the end of each term (Year 3-4 National Curriculum spelling words – please feel free to take a copy).</a:t>
            </a:r>
          </a:p>
        </p:txBody>
      </p:sp>
    </p:spTree>
    <p:extLst>
      <p:ext uri="{BB962C8B-B14F-4D97-AF65-F5344CB8AC3E}">
        <p14:creationId xmlns:p14="http://schemas.microsoft.com/office/powerpoint/2010/main" val="276938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2716</TotalTime>
  <Words>863</Words>
  <Application>Microsoft Office PowerPoint</Application>
  <PresentationFormat>Widescreen</PresentationFormat>
  <Paragraphs>79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Bookman Old Style</vt:lpstr>
      <vt:lpstr>Rockwell</vt:lpstr>
      <vt:lpstr>Wingdings</vt:lpstr>
      <vt:lpstr>Damask</vt:lpstr>
      <vt:lpstr>Welcome to Year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3</dc:title>
  <dc:creator>CMK</dc:creator>
  <cp:lastModifiedBy>CMK</cp:lastModifiedBy>
  <cp:revision>41</cp:revision>
  <dcterms:created xsi:type="dcterms:W3CDTF">2019-09-11T06:45:19Z</dcterms:created>
  <dcterms:modified xsi:type="dcterms:W3CDTF">2022-09-16T15:20:50Z</dcterms:modified>
</cp:coreProperties>
</file>