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91" r:id="rId3"/>
    <p:sldId id="258" r:id="rId4"/>
    <p:sldId id="296" r:id="rId5"/>
    <p:sldId id="280" r:id="rId6"/>
    <p:sldId id="260" r:id="rId7"/>
    <p:sldId id="284" r:id="rId8"/>
    <p:sldId id="297" r:id="rId9"/>
    <p:sldId id="286" r:id="rId10"/>
    <p:sldId id="298" r:id="rId11"/>
    <p:sldId id="265" r:id="rId12"/>
    <p:sldId id="268" r:id="rId13"/>
    <p:sldId id="267" r:id="rId14"/>
    <p:sldId id="269" r:id="rId15"/>
    <p:sldId id="262" r:id="rId16"/>
    <p:sldId id="264" r:id="rId17"/>
    <p:sldId id="293" r:id="rId18"/>
    <p:sldId id="288" r:id="rId19"/>
    <p:sldId id="294" r:id="rId20"/>
    <p:sldId id="295" r:id="rId21"/>
    <p:sldId id="28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Waddington" initials="SW" lastIdx="0" clrIdx="0">
    <p:extLst>
      <p:ext uri="{19B8F6BF-5375-455C-9EA6-DF929625EA0E}">
        <p15:presenceInfo xmlns:p15="http://schemas.microsoft.com/office/powerpoint/2012/main" userId="Simon Wadding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15490-2F70-4933-ADDC-CB7B180DD918}" type="datetimeFigureOut">
              <a:rPr lang="en-GB" smtClean="0"/>
              <a:t>02/05/2025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449AD-F31B-4D72-87AB-56DC19065C05}" type="slidenum">
              <a:rPr lang="en-GB" smtClean="0"/>
              <a:t>‹#›</a:t>
            </a:fld>
            <a:endParaRPr lang="en-GB"/>
          </a:p>
        </p:txBody>
      </p:sp>
    </p:spTree>
    <p:extLst>
      <p:ext uri="{BB962C8B-B14F-4D97-AF65-F5344CB8AC3E}">
        <p14:creationId xmlns:p14="http://schemas.microsoft.com/office/powerpoint/2010/main" val="174728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B8F56F-4D03-4396-8827-8427833F86B2}" type="slidenum">
              <a:rPr lang="en-US" altLang="en-US" smtClean="0"/>
              <a:pPr/>
              <a:t>5</a:t>
            </a:fld>
            <a:endParaRPr lang="en-US" alt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808B755-A7A4-4EAD-A2E6-9BAB1051DDE4}" type="datetimeFigureOut">
              <a:rPr lang="en-US" smtClean="0"/>
              <a:pPr/>
              <a:t>5/2/2025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3CE231-5EED-48D9-99A5-4829878156CF}" type="slidenum">
              <a:rPr lang="en-GB" smtClean="0"/>
              <a:pPr/>
              <a:t>‹#›</a:t>
            </a:fld>
            <a:endParaRPr lang="en-GB"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1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8B755-A7A4-4EAD-A2E6-9BAB1051DDE4}" type="datetimeFigureOut">
              <a:rPr lang="en-US" smtClean="0"/>
              <a:pPr/>
              <a:t>5/2/2025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3CE231-5EED-48D9-99A5-4829878156CF}" type="slidenum">
              <a:rPr lang="en-GB" smtClean="0"/>
              <a:pPr/>
              <a:t>‹#›</a:t>
            </a:fld>
            <a:endParaRPr lang="en-GB" dirty="0"/>
          </a:p>
        </p:txBody>
      </p:sp>
    </p:spTree>
    <p:extLst>
      <p:ext uri="{BB962C8B-B14F-4D97-AF65-F5344CB8AC3E}">
        <p14:creationId xmlns:p14="http://schemas.microsoft.com/office/powerpoint/2010/main" val="45736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8B755-A7A4-4EAD-A2E6-9BAB1051DDE4}" type="datetimeFigureOut">
              <a:rPr lang="en-US" smtClean="0"/>
              <a:pPr/>
              <a:t>5/2/2025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3CE231-5EED-48D9-99A5-4829878156CF}" type="slidenum">
              <a:rPr lang="en-GB" smtClean="0"/>
              <a:pPr/>
              <a:t>‹#›</a:t>
            </a:fld>
            <a:endParaRPr lang="en-GB"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57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8B755-A7A4-4EAD-A2E6-9BAB1051DDE4}" type="datetimeFigureOut">
              <a:rPr lang="en-US" smtClean="0"/>
              <a:pPr/>
              <a:t>5/2/2025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3CE231-5EED-48D9-99A5-4829878156CF}" type="slidenum">
              <a:rPr lang="en-GB" smtClean="0"/>
              <a:pPr/>
              <a:t>‹#›</a:t>
            </a:fld>
            <a:endParaRPr lang="en-GB" dirty="0"/>
          </a:p>
        </p:txBody>
      </p:sp>
    </p:spTree>
    <p:extLst>
      <p:ext uri="{BB962C8B-B14F-4D97-AF65-F5344CB8AC3E}">
        <p14:creationId xmlns:p14="http://schemas.microsoft.com/office/powerpoint/2010/main" val="366300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08B755-A7A4-4EAD-A2E6-9BAB1051DDE4}" type="datetimeFigureOut">
              <a:rPr lang="en-US" smtClean="0"/>
              <a:pPr/>
              <a:t>5/2/2025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3CE231-5EED-48D9-99A5-4829878156CF}" type="slidenum">
              <a:rPr lang="en-GB" smtClean="0"/>
              <a:pPr/>
              <a:t>‹#›</a:t>
            </a:fld>
            <a:endParaRPr lang="en-GB"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8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8B755-A7A4-4EAD-A2E6-9BAB1051DDE4}" type="datetimeFigureOut">
              <a:rPr lang="en-US" smtClean="0"/>
              <a:pPr/>
              <a:t>5/2/2025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3CE231-5EED-48D9-99A5-4829878156CF}" type="slidenum">
              <a:rPr lang="en-GB" smtClean="0"/>
              <a:pPr/>
              <a:t>‹#›</a:t>
            </a:fld>
            <a:endParaRPr lang="en-GB" dirty="0"/>
          </a:p>
        </p:txBody>
      </p:sp>
    </p:spTree>
    <p:extLst>
      <p:ext uri="{BB962C8B-B14F-4D97-AF65-F5344CB8AC3E}">
        <p14:creationId xmlns:p14="http://schemas.microsoft.com/office/powerpoint/2010/main" val="23846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8B755-A7A4-4EAD-A2E6-9BAB1051DDE4}" type="datetimeFigureOut">
              <a:rPr lang="en-US" smtClean="0"/>
              <a:pPr/>
              <a:t>5/2/2025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33CE231-5EED-48D9-99A5-4829878156CF}" type="slidenum">
              <a:rPr lang="en-GB" smtClean="0"/>
              <a:pPr/>
              <a:t>‹#›</a:t>
            </a:fld>
            <a:endParaRPr lang="en-GB" dirty="0"/>
          </a:p>
        </p:txBody>
      </p:sp>
    </p:spTree>
    <p:extLst>
      <p:ext uri="{BB962C8B-B14F-4D97-AF65-F5344CB8AC3E}">
        <p14:creationId xmlns:p14="http://schemas.microsoft.com/office/powerpoint/2010/main" val="25912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8B755-A7A4-4EAD-A2E6-9BAB1051DDE4}" type="datetimeFigureOut">
              <a:rPr lang="en-US" smtClean="0"/>
              <a:pPr/>
              <a:t>5/2/2025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33CE231-5EED-48D9-99A5-4829878156CF}" type="slidenum">
              <a:rPr lang="en-GB" smtClean="0"/>
              <a:pPr/>
              <a:t>‹#›</a:t>
            </a:fld>
            <a:endParaRPr lang="en-GB" dirty="0"/>
          </a:p>
        </p:txBody>
      </p:sp>
    </p:spTree>
    <p:extLst>
      <p:ext uri="{BB962C8B-B14F-4D97-AF65-F5344CB8AC3E}">
        <p14:creationId xmlns:p14="http://schemas.microsoft.com/office/powerpoint/2010/main" val="98042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8B755-A7A4-4EAD-A2E6-9BAB1051DDE4}" type="datetimeFigureOut">
              <a:rPr lang="en-US" smtClean="0"/>
              <a:pPr/>
              <a:t>5/2/2025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33CE231-5EED-48D9-99A5-4829878156CF}" type="slidenum">
              <a:rPr lang="en-GB" smtClean="0"/>
              <a:pPr/>
              <a:t>‹#›</a:t>
            </a:fld>
            <a:endParaRPr lang="en-GB" dirty="0"/>
          </a:p>
        </p:txBody>
      </p:sp>
    </p:spTree>
    <p:extLst>
      <p:ext uri="{BB962C8B-B14F-4D97-AF65-F5344CB8AC3E}">
        <p14:creationId xmlns:p14="http://schemas.microsoft.com/office/powerpoint/2010/main" val="335816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08B755-A7A4-4EAD-A2E6-9BAB1051DDE4}" type="datetimeFigureOut">
              <a:rPr lang="en-US" smtClean="0"/>
              <a:pPr/>
              <a:t>5/2/2025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3CE231-5EED-48D9-99A5-4829878156CF}" type="slidenum">
              <a:rPr lang="en-GB" smtClean="0"/>
              <a:pPr/>
              <a:t>‹#›</a:t>
            </a:fld>
            <a:endParaRPr lang="en-GB" dirty="0"/>
          </a:p>
        </p:txBody>
      </p:sp>
    </p:spTree>
    <p:extLst>
      <p:ext uri="{BB962C8B-B14F-4D97-AF65-F5344CB8AC3E}">
        <p14:creationId xmlns:p14="http://schemas.microsoft.com/office/powerpoint/2010/main" val="118556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808B755-A7A4-4EAD-A2E6-9BAB1051DDE4}" type="datetimeFigureOut">
              <a:rPr lang="en-US" smtClean="0"/>
              <a:pPr/>
              <a:t>5/2/2025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3CE231-5EED-48D9-99A5-4829878156CF}" type="slidenum">
              <a:rPr lang="en-GB" smtClean="0"/>
              <a:pPr/>
              <a:t>‹#›</a:t>
            </a:fld>
            <a:endParaRPr lang="en-GB"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36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808B755-A7A4-4EAD-A2E6-9BAB1051DDE4}" type="datetimeFigureOut">
              <a:rPr lang="en-US" smtClean="0"/>
              <a:pPr/>
              <a:t>5/2/2025</a:t>
            </a:fld>
            <a:endParaRPr lang="en-GB"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GB"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33CE231-5EED-48D9-99A5-4829878156CF}" type="slidenum">
              <a:rPr lang="en-GB" smtClean="0"/>
              <a:pPr/>
              <a:t>‹#›</a:t>
            </a:fld>
            <a:endParaRPr lang="en-GB"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4809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3442" y="4138758"/>
            <a:ext cx="8137612" cy="2123658"/>
          </a:xfrm>
          <a:prstGeom prst="rect">
            <a:avLst/>
          </a:prstGeom>
          <a:noFill/>
        </p:spPr>
        <p:txBody>
          <a:bodyPr wrap="none" lIns="91440" tIns="45720" rIns="91440" bIns="45720">
            <a:spAutoFit/>
          </a:bodyPr>
          <a:lstStyle/>
          <a:p>
            <a:pPr algn="ctr"/>
            <a:r>
              <a:rPr lang="en-US" sz="6600" b="1" dirty="0">
                <a:ln w="10541" cmpd="sng">
                  <a:solidFill>
                    <a:schemeClr val="accent1">
                      <a:shade val="88000"/>
                      <a:satMod val="110000"/>
                    </a:schemeClr>
                  </a:solidFill>
                  <a:prstDash val="solid"/>
                </a:ln>
              </a:rPr>
              <a:t>Cross Lanes, </a:t>
            </a:r>
            <a:r>
              <a:rPr lang="en-US" sz="6600" b="1" dirty="0" err="1">
                <a:ln w="10541" cmpd="sng">
                  <a:solidFill>
                    <a:schemeClr val="accent1">
                      <a:shade val="88000"/>
                      <a:satMod val="110000"/>
                    </a:schemeClr>
                  </a:solidFill>
                  <a:prstDash val="solid"/>
                </a:ln>
              </a:rPr>
              <a:t>Wrexham</a:t>
            </a:r>
            <a:endParaRPr lang="en-US" sz="6600" b="1" dirty="0">
              <a:ln w="10541" cmpd="sng">
                <a:solidFill>
                  <a:schemeClr val="accent1">
                    <a:shade val="88000"/>
                    <a:satMod val="110000"/>
                  </a:schemeClr>
                </a:solidFill>
                <a:prstDash val="solid"/>
              </a:ln>
            </a:endParaRPr>
          </a:p>
          <a:p>
            <a:pPr algn="ctr"/>
            <a:r>
              <a:rPr lang="en-US" sz="6600" b="1" dirty="0">
                <a:ln w="10541" cmpd="sng">
                  <a:solidFill>
                    <a:schemeClr val="accent1">
                      <a:shade val="88000"/>
                      <a:satMod val="110000"/>
                    </a:schemeClr>
                  </a:solidFill>
                  <a:prstDash val="solid"/>
                </a:ln>
              </a:rPr>
              <a:t>May 21</a:t>
            </a:r>
            <a:r>
              <a:rPr lang="en-US" sz="6600" b="1" baseline="30000" dirty="0">
                <a:ln w="10541" cmpd="sng">
                  <a:solidFill>
                    <a:schemeClr val="accent1">
                      <a:shade val="88000"/>
                      <a:satMod val="110000"/>
                    </a:schemeClr>
                  </a:solidFill>
                  <a:prstDash val="solid"/>
                </a:ln>
              </a:rPr>
              <a:t>st</a:t>
            </a:r>
            <a:r>
              <a:rPr lang="en-US" sz="6600" b="1" dirty="0">
                <a:ln w="10541" cmpd="sng">
                  <a:solidFill>
                    <a:schemeClr val="accent1">
                      <a:shade val="88000"/>
                      <a:satMod val="110000"/>
                    </a:schemeClr>
                  </a:solidFill>
                  <a:prstDash val="solid"/>
                </a:ln>
              </a:rPr>
              <a:t>-23</a:t>
            </a:r>
            <a:r>
              <a:rPr lang="en-US" sz="6600" b="1" baseline="30000" dirty="0">
                <a:ln w="10541" cmpd="sng">
                  <a:solidFill>
                    <a:schemeClr val="accent1">
                      <a:shade val="88000"/>
                      <a:satMod val="110000"/>
                    </a:schemeClr>
                  </a:solidFill>
                  <a:prstDash val="solid"/>
                </a:ln>
              </a:rPr>
              <a:t>rd</a:t>
            </a:r>
            <a:r>
              <a:rPr lang="en-US" sz="6600" b="1" dirty="0">
                <a:ln w="10541" cmpd="sng">
                  <a:solidFill>
                    <a:schemeClr val="accent1">
                      <a:shade val="88000"/>
                      <a:satMod val="110000"/>
                    </a:schemeClr>
                  </a:solidFill>
                  <a:prstDash val="solid"/>
                </a:ln>
              </a:rPr>
              <a:t> 2025</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422" y="353484"/>
            <a:ext cx="8277635" cy="34258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70FC-78AA-46DB-BB4A-A8888259EBD7}"/>
              </a:ext>
            </a:extLst>
          </p:cNvPr>
          <p:cNvSpPr>
            <a:spLocks noGrp="1"/>
          </p:cNvSpPr>
          <p:nvPr>
            <p:ph type="title"/>
          </p:nvPr>
        </p:nvSpPr>
        <p:spPr/>
        <p:txBody>
          <a:bodyPr>
            <a:normAutofit/>
          </a:bodyPr>
          <a:lstStyle/>
          <a:p>
            <a:r>
              <a:rPr lang="en-GB" sz="6600" dirty="0"/>
              <a:t>food</a:t>
            </a:r>
          </a:p>
        </p:txBody>
      </p:sp>
      <p:sp>
        <p:nvSpPr>
          <p:cNvPr id="3" name="Content Placeholder 2">
            <a:extLst>
              <a:ext uri="{FF2B5EF4-FFF2-40B4-BE49-F238E27FC236}">
                <a16:creationId xmlns:a16="http://schemas.microsoft.com/office/drawing/2014/main" id="{1239D450-37E8-4B78-9BD6-05E4D4448550}"/>
              </a:ext>
            </a:extLst>
          </p:cNvPr>
          <p:cNvSpPr>
            <a:spLocks noGrp="1"/>
          </p:cNvSpPr>
          <p:nvPr>
            <p:ph idx="1"/>
          </p:nvPr>
        </p:nvSpPr>
        <p:spPr/>
        <p:txBody>
          <a:bodyPr>
            <a:normAutofit/>
          </a:bodyPr>
          <a:lstStyle/>
          <a:p>
            <a:r>
              <a:rPr lang="en-GB" sz="3600" dirty="0"/>
              <a:t>-Children choose their food on arrival. </a:t>
            </a:r>
            <a:endParaRPr lang="en-GB" sz="3600" dirty="0" smtClean="0"/>
          </a:p>
          <a:p>
            <a:r>
              <a:rPr lang="en-GB" sz="3600" dirty="0" smtClean="0"/>
              <a:t>-</a:t>
            </a:r>
            <a:r>
              <a:rPr lang="en-GB" sz="3600" dirty="0"/>
              <a:t>In addition to meals snacks and drinks are provided throughout the day.</a:t>
            </a:r>
          </a:p>
          <a:p>
            <a:pPr marL="0" indent="0">
              <a:buNone/>
            </a:pPr>
            <a:r>
              <a:rPr lang="en-GB" sz="3600" dirty="0" smtClean="0"/>
              <a:t>-</a:t>
            </a:r>
            <a:r>
              <a:rPr lang="en-GB" sz="3600" dirty="0"/>
              <a:t>If your child has dietary needs they will provide options for them which are similar to the normal menu but fit your child’s needs</a:t>
            </a:r>
            <a:r>
              <a:rPr lang="en-GB" sz="3600" dirty="0" smtClean="0"/>
              <a:t>.</a:t>
            </a:r>
            <a:endParaRPr lang="en-GB" sz="3600" dirty="0"/>
          </a:p>
        </p:txBody>
      </p:sp>
      <p:sp>
        <p:nvSpPr>
          <p:cNvPr id="4" name="AutoShape 2" descr="Pasta Cartoon Images – Browse 32,060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Pasta Cartoon Images – Browse 32,060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7952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39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85728"/>
            <a:ext cx="7848871" cy="923330"/>
          </a:xfrm>
          <a:prstGeom prst="rect">
            <a:avLst/>
          </a:prstGeom>
          <a:noFill/>
        </p:spPr>
        <p:txBody>
          <a:bodyPr wrap="square" lIns="91440" tIns="45720" rIns="91440" bIns="45720">
            <a:spAutoFit/>
          </a:bodyPr>
          <a:lstStyle/>
          <a:p>
            <a:pPr algn="ctr"/>
            <a:r>
              <a:rPr lang="en-US" sz="5400" b="1" spc="100" dirty="0">
                <a:ln w="18000">
                  <a:solidFill>
                    <a:schemeClr val="accent1">
                      <a:satMod val="200000"/>
                      <a:tint val="72000"/>
                    </a:schemeClr>
                  </a:solidFill>
                  <a:prstDash val="solid"/>
                </a:ln>
              </a:rPr>
              <a:t>Activities</a:t>
            </a:r>
            <a:endParaRPr lang="en-US" sz="5400" b="1" cap="none" spc="100" dirty="0">
              <a:ln w="18000">
                <a:solidFill>
                  <a:schemeClr val="accent1">
                    <a:satMod val="200000"/>
                    <a:tint val="72000"/>
                  </a:schemeClr>
                </a:solidFill>
                <a:prstDash val="solid"/>
              </a:ln>
            </a:endParaRPr>
          </a:p>
        </p:txBody>
      </p:sp>
      <p:sp>
        <p:nvSpPr>
          <p:cNvPr id="3" name="TextBox 2"/>
          <p:cNvSpPr txBox="1"/>
          <p:nvPr/>
        </p:nvSpPr>
        <p:spPr>
          <a:xfrm>
            <a:off x="179512" y="1412776"/>
            <a:ext cx="8856984" cy="5262979"/>
          </a:xfrm>
          <a:prstGeom prst="rect">
            <a:avLst/>
          </a:prstGeom>
          <a:noFill/>
        </p:spPr>
        <p:txBody>
          <a:bodyPr wrap="square" rtlCol="0">
            <a:spAutoFit/>
          </a:bodyPr>
          <a:lstStyle/>
          <a:p>
            <a:r>
              <a:rPr lang="en-GB" sz="2800" dirty="0" smtClean="0"/>
              <a:t>-</a:t>
            </a:r>
            <a:r>
              <a:rPr lang="en-GB" sz="2800" dirty="0" err="1" smtClean="0"/>
              <a:t>Robinwood</a:t>
            </a:r>
            <a:r>
              <a:rPr lang="en-GB" sz="2800" dirty="0" smtClean="0"/>
              <a:t> </a:t>
            </a:r>
            <a:r>
              <a:rPr lang="en-GB" sz="2800" dirty="0"/>
              <a:t>ensure your child is busy  from every moment spent at Robinwood, from wake-up around 7.00am to lights out (and sleep!) at about 9.00pm. </a:t>
            </a:r>
          </a:p>
          <a:p>
            <a:r>
              <a:rPr lang="en-GB" sz="2800" dirty="0"/>
              <a:t>-Staff wake them 30 mins before breakfast to dress and pack kit bags.</a:t>
            </a:r>
          </a:p>
          <a:p>
            <a:r>
              <a:rPr lang="en-GB" sz="2800" dirty="0" smtClean="0"/>
              <a:t>-Activities </a:t>
            </a:r>
            <a:r>
              <a:rPr lang="en-GB" sz="2800" dirty="0"/>
              <a:t>in groups start after breakfast.</a:t>
            </a:r>
          </a:p>
          <a:p>
            <a:r>
              <a:rPr lang="en-GB" sz="2800" dirty="0"/>
              <a:t>-Both groups meet up for breakfast, lunch and dinner.</a:t>
            </a:r>
          </a:p>
          <a:p>
            <a:r>
              <a:rPr lang="en-GB" sz="2800" dirty="0"/>
              <a:t>-After activities finish all groups meet for team games and reflection.</a:t>
            </a:r>
          </a:p>
          <a:p>
            <a:r>
              <a:rPr lang="en-GB" sz="2800" dirty="0"/>
              <a:t>-Bed-time </a:t>
            </a:r>
            <a:r>
              <a:rPr lang="en-GB" sz="2800" dirty="0" smtClean="0"/>
              <a:t>is around 8.30 pm</a:t>
            </a:r>
            <a:r>
              <a:rPr lang="en-GB" sz="2800" dirty="0"/>
              <a:t>. They have time to get ready and relax in their room.</a:t>
            </a:r>
          </a:p>
          <a:p>
            <a:r>
              <a:rPr lang="en-GB" sz="2800" dirty="0"/>
              <a:t>-Lights out are about </a:t>
            </a:r>
            <a:r>
              <a:rPr lang="en-GB" sz="2800" dirty="0" smtClean="0"/>
              <a:t>9.15pm</a:t>
            </a:r>
            <a:r>
              <a:rPr lang="en-GB" sz="2800" dirty="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Day1</a:t>
            </a:r>
            <a:r>
              <a:rPr lang="en-GB" dirty="0"/>
              <a:t/>
            </a:r>
            <a:br>
              <a:rPr lang="en-GB" dirty="0"/>
            </a:br>
            <a:r>
              <a:rPr lang="en-GB" dirty="0"/>
              <a:t>Wednesday</a:t>
            </a:r>
          </a:p>
        </p:txBody>
      </p:sp>
      <p:sp>
        <p:nvSpPr>
          <p:cNvPr id="3" name="Content Placeholder 2"/>
          <p:cNvSpPr>
            <a:spLocks noGrp="1"/>
          </p:cNvSpPr>
          <p:nvPr>
            <p:ph idx="1"/>
          </p:nvPr>
        </p:nvSpPr>
        <p:spPr/>
        <p:txBody>
          <a:bodyPr>
            <a:normAutofit/>
          </a:bodyPr>
          <a:lstStyle/>
          <a:p>
            <a:r>
              <a:rPr lang="en-GB" dirty="0"/>
              <a:t>Arrivals are typically about 11.00am</a:t>
            </a:r>
          </a:p>
          <a:p>
            <a:r>
              <a:rPr lang="en-GB" dirty="0"/>
              <a:t>Rooms &amp; Lunch make your bed</a:t>
            </a:r>
          </a:p>
          <a:p>
            <a:r>
              <a:rPr lang="en-GB" dirty="0"/>
              <a:t>Caving</a:t>
            </a:r>
          </a:p>
          <a:p>
            <a:r>
              <a:rPr lang="en-GB" dirty="0"/>
              <a:t>Knights’ Quest</a:t>
            </a:r>
          </a:p>
          <a:p>
            <a:r>
              <a:rPr lang="en-GB" dirty="0"/>
              <a:t>Evening meal</a:t>
            </a:r>
          </a:p>
          <a:p>
            <a:r>
              <a:rPr lang="en-GB" dirty="0"/>
              <a:t>Piranha pool</a:t>
            </a:r>
          </a:p>
          <a:p>
            <a:r>
              <a:rPr lang="en-GB" dirty="0"/>
              <a:t>Climbing</a:t>
            </a:r>
          </a:p>
          <a:p>
            <a:r>
              <a:rPr lang="en-GB" dirty="0"/>
              <a:t>Hot chocolate and review and team games.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2924944"/>
            <a:ext cx="3887409" cy="2592288"/>
          </a:xfrm>
          <a:prstGeom prst="rect">
            <a:avLst/>
          </a:prstGeom>
        </p:spPr>
      </p:pic>
    </p:spTree>
    <p:extLst>
      <p:ext uri="{BB962C8B-B14F-4D97-AF65-F5344CB8AC3E}">
        <p14:creationId xmlns:p14="http://schemas.microsoft.com/office/powerpoint/2010/main" val="3168742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Day2</a:t>
            </a:r>
            <a:r>
              <a:rPr lang="en-GB" dirty="0"/>
              <a:t/>
            </a:r>
            <a:br>
              <a:rPr lang="en-GB" dirty="0"/>
            </a:br>
            <a:r>
              <a:rPr lang="en-GB" dirty="0"/>
              <a:t>Thursday</a:t>
            </a:r>
          </a:p>
        </p:txBody>
      </p:sp>
      <p:sp>
        <p:nvSpPr>
          <p:cNvPr id="3" name="Content Placeholder 2"/>
          <p:cNvSpPr>
            <a:spLocks noGrp="1"/>
          </p:cNvSpPr>
          <p:nvPr>
            <p:ph idx="1"/>
          </p:nvPr>
        </p:nvSpPr>
        <p:spPr/>
        <p:txBody>
          <a:bodyPr>
            <a:normAutofit fontScale="85000" lnSpcReduction="20000"/>
          </a:bodyPr>
          <a:lstStyle/>
          <a:p>
            <a:r>
              <a:rPr lang="en-GB" dirty="0"/>
              <a:t>Breakfast</a:t>
            </a:r>
          </a:p>
          <a:p>
            <a:r>
              <a:rPr lang="en-GB" dirty="0"/>
              <a:t>High Ropes</a:t>
            </a:r>
          </a:p>
          <a:p>
            <a:r>
              <a:rPr lang="en-GB" dirty="0"/>
              <a:t>Crate </a:t>
            </a:r>
            <a:r>
              <a:rPr lang="en-GB" dirty="0" smtClean="0"/>
              <a:t>challenge</a:t>
            </a:r>
          </a:p>
          <a:p>
            <a:r>
              <a:rPr lang="en-GB" dirty="0" smtClean="0"/>
              <a:t>Kayaks</a:t>
            </a:r>
            <a:endParaRPr lang="en-GB" dirty="0"/>
          </a:p>
          <a:p>
            <a:r>
              <a:rPr lang="en-GB" dirty="0"/>
              <a:t>Lunch</a:t>
            </a:r>
          </a:p>
          <a:p>
            <a:r>
              <a:rPr lang="en-GB" dirty="0"/>
              <a:t>Dungeon of Doom</a:t>
            </a:r>
          </a:p>
          <a:p>
            <a:r>
              <a:rPr lang="en-GB" dirty="0"/>
              <a:t>Raft Building</a:t>
            </a:r>
          </a:p>
          <a:p>
            <a:r>
              <a:rPr lang="en-GB" dirty="0" smtClean="0"/>
              <a:t>Night </a:t>
            </a:r>
            <a:r>
              <a:rPr lang="en-GB" dirty="0"/>
              <a:t>line</a:t>
            </a:r>
          </a:p>
          <a:p>
            <a:r>
              <a:rPr lang="en-GB" dirty="0"/>
              <a:t>Evening meal</a:t>
            </a:r>
          </a:p>
          <a:p>
            <a:r>
              <a:rPr lang="en-GB" dirty="0"/>
              <a:t>Team challenge</a:t>
            </a:r>
          </a:p>
          <a:p>
            <a:r>
              <a:rPr lang="en-GB" dirty="0"/>
              <a:t>Hot chocolate and review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7" y="1628800"/>
            <a:ext cx="3006080" cy="4509120"/>
          </a:xfrm>
          <a:prstGeom prst="rect">
            <a:avLst/>
          </a:prstGeom>
        </p:spPr>
      </p:pic>
    </p:spTree>
    <p:extLst>
      <p:ext uri="{BB962C8B-B14F-4D97-AF65-F5344CB8AC3E}">
        <p14:creationId xmlns:p14="http://schemas.microsoft.com/office/powerpoint/2010/main" val="751270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Day3</a:t>
            </a:r>
            <a:r>
              <a:rPr lang="en-GB" dirty="0"/>
              <a:t/>
            </a:r>
            <a:br>
              <a:rPr lang="en-GB" dirty="0"/>
            </a:br>
            <a:r>
              <a:rPr lang="en-GB" dirty="0"/>
              <a:t>Friday</a:t>
            </a:r>
          </a:p>
        </p:txBody>
      </p:sp>
      <p:sp>
        <p:nvSpPr>
          <p:cNvPr id="3" name="Content Placeholder 2"/>
          <p:cNvSpPr>
            <a:spLocks noGrp="1"/>
          </p:cNvSpPr>
          <p:nvPr>
            <p:ph idx="1"/>
          </p:nvPr>
        </p:nvSpPr>
        <p:spPr/>
        <p:txBody>
          <a:bodyPr>
            <a:normAutofit/>
          </a:bodyPr>
          <a:lstStyle/>
          <a:p>
            <a:r>
              <a:rPr lang="en-GB" dirty="0"/>
              <a:t>Breakfast</a:t>
            </a:r>
          </a:p>
          <a:p>
            <a:r>
              <a:rPr lang="en-GB" dirty="0"/>
              <a:t>Trapeze</a:t>
            </a:r>
          </a:p>
          <a:p>
            <a:r>
              <a:rPr lang="en-GB" dirty="0"/>
              <a:t>Archery</a:t>
            </a:r>
          </a:p>
          <a:p>
            <a:r>
              <a:rPr lang="en-GB" dirty="0"/>
              <a:t>Lunch</a:t>
            </a:r>
          </a:p>
          <a:p>
            <a:endParaRPr lang="en-GB" dirty="0"/>
          </a:p>
          <a:p>
            <a:pPr marL="0" indent="0">
              <a:buNone/>
            </a:pPr>
            <a:endParaRPr lang="en-GB" dirty="0"/>
          </a:p>
          <a:p>
            <a:r>
              <a:rPr lang="en-GB" dirty="0"/>
              <a:t>Departures are typically about 2.00pm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412776"/>
            <a:ext cx="2622037" cy="3933056"/>
          </a:xfrm>
          <a:prstGeom prst="rect">
            <a:avLst/>
          </a:prstGeom>
        </p:spPr>
      </p:pic>
    </p:spTree>
    <p:extLst>
      <p:ext uri="{BB962C8B-B14F-4D97-AF65-F5344CB8AC3E}">
        <p14:creationId xmlns:p14="http://schemas.microsoft.com/office/powerpoint/2010/main" val="4171514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7693"/>
            <a:ext cx="9036496" cy="6740307"/>
          </a:xfrm>
          <a:prstGeom prst="rect">
            <a:avLst/>
          </a:prstGeom>
          <a:noFill/>
        </p:spPr>
        <p:txBody>
          <a:bodyPr wrap="square" rtlCol="0">
            <a:spAutoFit/>
          </a:bodyPr>
          <a:lstStyle/>
          <a:p>
            <a:r>
              <a:rPr lang="en-GB" b="1" u="sng" dirty="0"/>
              <a:t>Points to remember</a:t>
            </a:r>
          </a:p>
          <a:p>
            <a:endParaRPr lang="en-GB" dirty="0"/>
          </a:p>
          <a:p>
            <a:r>
              <a:rPr lang="en-GB" dirty="0"/>
              <a:t>1. You don’t need a sleeping bag.</a:t>
            </a:r>
          </a:p>
          <a:p>
            <a:pPr marL="342900" indent="-342900"/>
            <a:endParaRPr lang="en-GB" dirty="0"/>
          </a:p>
          <a:p>
            <a:pPr marL="342900" indent="-342900"/>
            <a:r>
              <a:rPr lang="en-GB" dirty="0"/>
              <a:t>2. Travelling clothes and shoes need to be practical. </a:t>
            </a:r>
          </a:p>
          <a:p>
            <a:pPr marL="342900" indent="-342900"/>
            <a:endParaRPr lang="en-GB" dirty="0"/>
          </a:p>
          <a:p>
            <a:pPr marL="342900" indent="-342900"/>
            <a:r>
              <a:rPr lang="en-GB" dirty="0"/>
              <a:t>3. Children need clothes and shoes suitable for physical activities outside. There is a list available to help. Clothes will get dirty and wet so don’t bring your best clothes and trainers.</a:t>
            </a:r>
          </a:p>
          <a:p>
            <a:pPr marL="342900" indent="-342900"/>
            <a:endParaRPr lang="en-GB" dirty="0"/>
          </a:p>
          <a:p>
            <a:pPr marL="342900" indent="-342900"/>
            <a:r>
              <a:rPr lang="en-GB" dirty="0"/>
              <a:t>4. Some activities like caving and archery are better with joggers or leggings and a hoodie or jumper so don’t just pack shorts and short sleeved T-shirts.</a:t>
            </a:r>
          </a:p>
          <a:p>
            <a:pPr marL="342900" indent="-342900"/>
            <a:endParaRPr lang="en-GB" dirty="0"/>
          </a:p>
          <a:p>
            <a:pPr marL="342900" indent="-342900"/>
            <a:r>
              <a:rPr lang="en-GB" dirty="0"/>
              <a:t>5. Robinwood provide waterproof trousers, tops and shoes in case of rain and for some wet activities.</a:t>
            </a:r>
          </a:p>
          <a:p>
            <a:pPr marL="342900" indent="-342900"/>
            <a:endParaRPr lang="en-GB" dirty="0"/>
          </a:p>
          <a:p>
            <a:pPr marL="342900" indent="-342900"/>
            <a:r>
              <a:rPr lang="en-GB" dirty="0"/>
              <a:t>5. Clothes should be named and children need to be aware what belongs to them so get them to help you pack.</a:t>
            </a:r>
          </a:p>
          <a:p>
            <a:pPr marL="342900" indent="-342900">
              <a:buAutoNum type="arabicPeriod"/>
            </a:pPr>
            <a:endParaRPr lang="en-GB" dirty="0"/>
          </a:p>
          <a:p>
            <a:pPr marL="342900" indent="-342900"/>
            <a:r>
              <a:rPr lang="en-GB" dirty="0"/>
              <a:t>6. No mobile phones or other electronic devices or gaming equipment allowed including watches which text or access the internet.</a:t>
            </a:r>
          </a:p>
          <a:p>
            <a:pPr marL="342900" indent="-342900"/>
            <a:endParaRPr lang="en-GB" dirty="0"/>
          </a:p>
          <a:p>
            <a:pPr marL="342900" indent="-342900"/>
            <a:r>
              <a:rPr lang="en-GB" dirty="0"/>
              <a:t>7. No sweets or gum allowed. Robinwood staff will take sweets if they find them.</a:t>
            </a:r>
          </a:p>
          <a:p>
            <a:pPr marL="342900" indent="-342900"/>
            <a:endParaRPr lang="en-GB" dirty="0"/>
          </a:p>
          <a:p>
            <a:pPr marL="342900" indent="-342900"/>
            <a:r>
              <a:rPr lang="en-GB" dirty="0"/>
              <a:t>8. No spray deodorant, body sprays or aerosols.</a:t>
            </a:r>
          </a:p>
        </p:txBody>
      </p:sp>
      <p:sp>
        <p:nvSpPr>
          <p:cNvPr id="3" name="AutoShape 2" descr="290+ Phone Crossed Out Stock Photo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290+ Phone Crossed Out Stock Photo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645"/>
            <a:ext cx="7286676" cy="6617196"/>
          </a:xfrm>
          <a:prstGeom prst="rect">
            <a:avLst/>
          </a:prstGeom>
          <a:noFill/>
        </p:spPr>
        <p:txBody>
          <a:bodyPr wrap="square" rtlCol="0">
            <a:spAutoFit/>
          </a:bodyPr>
          <a:lstStyle/>
          <a:p>
            <a:r>
              <a:rPr lang="en-GB" sz="4000" dirty="0"/>
              <a:t>Medication &amp; Illness</a:t>
            </a:r>
          </a:p>
          <a:p>
            <a:pPr marL="571500" indent="-571500">
              <a:buFont typeface="Arial" panose="020B0604020202020204" pitchFamily="34" charset="0"/>
              <a:buChar char="•"/>
            </a:pPr>
            <a:r>
              <a:rPr lang="en-GB" sz="2400" dirty="0"/>
              <a:t>If you have told us about a medical condition on your information form that requires medication please also fill in a school medical form today </a:t>
            </a:r>
            <a:r>
              <a:rPr lang="en-GB" sz="2400" dirty="0" smtClean="0"/>
              <a:t>to give us permission to administer medication and </a:t>
            </a:r>
            <a:r>
              <a:rPr lang="en-GB" sz="2400" dirty="0"/>
              <a:t>leave it with us.</a:t>
            </a:r>
          </a:p>
          <a:p>
            <a:pPr marL="571500" indent="-571500">
              <a:buFont typeface="Arial" panose="020B0604020202020204" pitchFamily="34" charset="0"/>
              <a:buChar char="•"/>
            </a:pPr>
            <a:r>
              <a:rPr lang="en-GB" sz="2400" dirty="0"/>
              <a:t>If your child requires medication at the time we go to </a:t>
            </a:r>
            <a:r>
              <a:rPr lang="en-GB" sz="2400" dirty="0" err="1" smtClean="0"/>
              <a:t>Robinwood</a:t>
            </a:r>
            <a:r>
              <a:rPr lang="en-GB" sz="2400" dirty="0" smtClean="0"/>
              <a:t>, </a:t>
            </a:r>
            <a:r>
              <a:rPr lang="en-GB" sz="2400" dirty="0"/>
              <a:t>which is new and not on their </a:t>
            </a:r>
            <a:r>
              <a:rPr lang="en-GB" sz="2400" dirty="0" smtClean="0"/>
              <a:t>info form, </a:t>
            </a:r>
            <a:r>
              <a:rPr lang="en-GB" sz="2400" dirty="0"/>
              <a:t>please fill in a school medical form with dosage and name of </a:t>
            </a:r>
            <a:r>
              <a:rPr lang="en-GB" sz="2400" dirty="0" smtClean="0"/>
              <a:t>medication.</a:t>
            </a:r>
            <a:endParaRPr lang="en-GB" sz="2400" dirty="0"/>
          </a:p>
          <a:p>
            <a:pPr marL="457200" indent="-457200">
              <a:buFont typeface="Arial" panose="020B0604020202020204" pitchFamily="34" charset="0"/>
              <a:buChar char="•"/>
            </a:pPr>
            <a:r>
              <a:rPr lang="en-GB" sz="2400" dirty="0"/>
              <a:t>We can only administer medicine which is prescribed by a doctor and has the doctor’s label on with your child’s name and dosage.</a:t>
            </a:r>
          </a:p>
          <a:p>
            <a:pPr marL="457200" indent="-457200">
              <a:buFont typeface="Arial" panose="020B0604020202020204" pitchFamily="34" charset="0"/>
              <a:buChar char="•"/>
            </a:pPr>
            <a:r>
              <a:rPr lang="en-GB" sz="2400" dirty="0"/>
              <a:t>If your child regularly needs a </a:t>
            </a:r>
            <a:r>
              <a:rPr lang="en-GB" sz="2400" dirty="0" smtClean="0"/>
              <a:t>non-prescription </a:t>
            </a:r>
            <a:r>
              <a:rPr lang="en-GB" sz="2400" dirty="0"/>
              <a:t>medicine </a:t>
            </a:r>
            <a:r>
              <a:rPr lang="en-GB" sz="2400" dirty="0" err="1"/>
              <a:t>eg</a:t>
            </a:r>
            <a:r>
              <a:rPr lang="en-GB" sz="2400" dirty="0"/>
              <a:t> </a:t>
            </a:r>
            <a:r>
              <a:rPr lang="en-GB" sz="2400" dirty="0" err="1"/>
              <a:t>calpol</a:t>
            </a:r>
            <a:r>
              <a:rPr lang="en-GB" sz="2400" dirty="0"/>
              <a:t> for headaches or stomach </a:t>
            </a:r>
            <a:r>
              <a:rPr lang="en-GB" sz="2400" dirty="0" smtClean="0"/>
              <a:t>aches, </a:t>
            </a:r>
            <a:r>
              <a:rPr lang="en-GB" sz="2400" dirty="0" err="1" smtClean="0"/>
              <a:t>hayfever</a:t>
            </a:r>
            <a:r>
              <a:rPr lang="en-GB" sz="2400" dirty="0" smtClean="0"/>
              <a:t> meds please </a:t>
            </a:r>
            <a:r>
              <a:rPr lang="en-GB" sz="2400" dirty="0"/>
              <a:t>can you ask you doctor to prescribe it and fill in a form.</a:t>
            </a:r>
          </a:p>
        </p:txBody>
      </p:sp>
      <p:pic>
        <p:nvPicPr>
          <p:cNvPr id="5122" name="Picture 2" descr="Medicine bottle clipart cartoon style vector illustration | Premium  AI-generated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5682" y="188640"/>
            <a:ext cx="1642170" cy="1642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668" y="404664"/>
            <a:ext cx="7286676" cy="5632311"/>
          </a:xfrm>
          <a:prstGeom prst="rect">
            <a:avLst/>
          </a:prstGeom>
          <a:noFill/>
        </p:spPr>
        <p:txBody>
          <a:bodyPr wrap="square" rtlCol="0">
            <a:spAutoFit/>
          </a:bodyPr>
          <a:lstStyle/>
          <a:p>
            <a:r>
              <a:rPr lang="en-GB" sz="4000" dirty="0"/>
              <a:t>Medication &amp; Illness</a:t>
            </a:r>
          </a:p>
          <a:p>
            <a:pPr marL="457200" indent="-457200">
              <a:buFont typeface="Arial" panose="020B0604020202020204" pitchFamily="34" charset="0"/>
              <a:buChar char="•"/>
            </a:pPr>
            <a:r>
              <a:rPr lang="en-GB" sz="2000" dirty="0"/>
              <a:t>If your child needs travel sickness tablets please can you get a prescription for them or we can’t give them to your child for the return journey.</a:t>
            </a:r>
          </a:p>
          <a:p>
            <a:pPr marL="457200" indent="-457200">
              <a:buFont typeface="Arial" panose="020B0604020202020204" pitchFamily="34" charset="0"/>
              <a:buChar char="•"/>
            </a:pPr>
            <a:r>
              <a:rPr lang="en-GB" sz="2000" dirty="0"/>
              <a:t>If your child has asthma and has inhalers in school we can’t be sure how much is left in them and if it will be enough for the trip. So please send a new inhaler or one you know has plenty in it with doctors information on the box so we know it is prescribed.</a:t>
            </a:r>
          </a:p>
          <a:p>
            <a:endParaRPr lang="en-GB" sz="2000" dirty="0"/>
          </a:p>
          <a:p>
            <a:pPr marL="457200" indent="-457200">
              <a:buFont typeface="Arial" panose="020B0604020202020204" pitchFamily="34" charset="0"/>
              <a:buChar char="•"/>
            </a:pPr>
            <a:r>
              <a:rPr lang="en-GB" sz="2000" dirty="0"/>
              <a:t>Robinwood have the same policies as school for sickness and diarrhoea, i.e. children can’t mix for 48hrs following an episode. If your child has a stomach bug the day before the trip we can’t take them. </a:t>
            </a:r>
          </a:p>
          <a:p>
            <a:pPr marL="457200" indent="-457200">
              <a:buFont typeface="Arial" panose="020B0604020202020204" pitchFamily="34" charset="0"/>
              <a:buChar char="•"/>
            </a:pPr>
            <a:r>
              <a:rPr lang="en-GB" sz="2000" dirty="0"/>
              <a:t>If your child has a stomach bug whilst they are at Robinwood we will have to ask you to collect them as Robinwood staff will insist on this. If it happens in the night we will call you the next morning unless we really need </a:t>
            </a:r>
            <a:r>
              <a:rPr lang="en-GB" sz="2000" dirty="0" smtClean="0"/>
              <a:t>to</a:t>
            </a:r>
            <a:r>
              <a:rPr lang="en-GB" sz="2000" dirty="0"/>
              <a:t> </a:t>
            </a:r>
            <a:r>
              <a:rPr lang="en-GB" sz="2000" dirty="0" smtClean="0"/>
              <a:t>call you. </a:t>
            </a:r>
            <a:endParaRPr lang="en-GB" sz="2000" dirty="0"/>
          </a:p>
        </p:txBody>
      </p:sp>
      <p:pic>
        <p:nvPicPr>
          <p:cNvPr id="3" name="Picture 2" descr="Medicine bottle clipart cartoon style vector illustration | Premium  AI-generated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5682" y="188640"/>
            <a:ext cx="1642170" cy="164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62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4515-64C4-46B1-BDF9-4C4C89D99DC9}"/>
              </a:ext>
            </a:extLst>
          </p:cNvPr>
          <p:cNvSpPr>
            <a:spLocks noGrp="1"/>
          </p:cNvSpPr>
          <p:nvPr>
            <p:ph type="title"/>
          </p:nvPr>
        </p:nvSpPr>
        <p:spPr/>
        <p:txBody>
          <a:bodyPr/>
          <a:lstStyle/>
          <a:p>
            <a:r>
              <a:rPr lang="en-GB" dirty="0"/>
              <a:t>Behaviour &amp; Expectations</a:t>
            </a:r>
          </a:p>
        </p:txBody>
      </p:sp>
      <p:sp>
        <p:nvSpPr>
          <p:cNvPr id="3" name="Content Placeholder 2">
            <a:extLst>
              <a:ext uri="{FF2B5EF4-FFF2-40B4-BE49-F238E27FC236}">
                <a16:creationId xmlns:a16="http://schemas.microsoft.com/office/drawing/2014/main" id="{7B27ED6B-28A7-4977-8431-0E326B8B5C05}"/>
              </a:ext>
            </a:extLst>
          </p:cNvPr>
          <p:cNvSpPr>
            <a:spLocks noGrp="1"/>
          </p:cNvSpPr>
          <p:nvPr>
            <p:ph idx="1"/>
          </p:nvPr>
        </p:nvSpPr>
        <p:spPr/>
        <p:txBody>
          <a:bodyPr>
            <a:normAutofit fontScale="92500" lnSpcReduction="20000"/>
          </a:bodyPr>
          <a:lstStyle/>
          <a:p>
            <a:pPr marL="0" indent="0">
              <a:buNone/>
            </a:pPr>
            <a:r>
              <a:rPr lang="en-GB" dirty="0"/>
              <a:t>-Behaviour expectations are the same as they would be at school (if not higher, as we’re off site and representing our school).</a:t>
            </a:r>
          </a:p>
          <a:p>
            <a:endParaRPr lang="en-GB" dirty="0"/>
          </a:p>
          <a:p>
            <a:r>
              <a:rPr lang="en-GB" dirty="0" smtClean="0"/>
              <a:t>-Be </a:t>
            </a:r>
            <a:r>
              <a:rPr lang="en-GB" dirty="0"/>
              <a:t>polite and helpful</a:t>
            </a:r>
          </a:p>
          <a:p>
            <a:r>
              <a:rPr lang="en-GB" dirty="0"/>
              <a:t>-</a:t>
            </a:r>
            <a:r>
              <a:rPr lang="en-GB" dirty="0" smtClean="0"/>
              <a:t>Listen </a:t>
            </a:r>
            <a:r>
              <a:rPr lang="en-GB" dirty="0"/>
              <a:t>to instructions and do as you are told</a:t>
            </a:r>
          </a:p>
          <a:p>
            <a:r>
              <a:rPr lang="en-GB" dirty="0" smtClean="0"/>
              <a:t>-Wear </a:t>
            </a:r>
            <a:r>
              <a:rPr lang="en-GB" dirty="0"/>
              <a:t>your helmet when asked don’t mess with harnesses.</a:t>
            </a:r>
          </a:p>
          <a:p>
            <a:r>
              <a:rPr lang="en-GB" dirty="0" smtClean="0"/>
              <a:t>-Try </a:t>
            </a:r>
            <a:r>
              <a:rPr lang="en-GB" dirty="0"/>
              <a:t>your best</a:t>
            </a:r>
          </a:p>
          <a:p>
            <a:endParaRPr lang="en-GB" dirty="0"/>
          </a:p>
          <a:p>
            <a:r>
              <a:rPr lang="en-GB" dirty="0"/>
              <a:t>-Robinwood Code of Conduct …</a:t>
            </a:r>
          </a:p>
          <a:p>
            <a:r>
              <a:rPr lang="en-GB" dirty="0"/>
              <a:t>Read this with your child. Staff will expect them to follow this. If children misbehave they may have to miss an activity.</a:t>
            </a:r>
          </a:p>
        </p:txBody>
      </p:sp>
    </p:spTree>
    <p:extLst>
      <p:ext uri="{BB962C8B-B14F-4D97-AF65-F5344CB8AC3E}">
        <p14:creationId xmlns:p14="http://schemas.microsoft.com/office/powerpoint/2010/main" val="3853158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F490-2BE7-42A9-992A-AD89EA83AF02}"/>
              </a:ext>
            </a:extLst>
          </p:cNvPr>
          <p:cNvSpPr>
            <a:spLocks noGrp="1"/>
          </p:cNvSpPr>
          <p:nvPr>
            <p:ph type="title"/>
          </p:nvPr>
        </p:nvSpPr>
        <p:spPr>
          <a:xfrm>
            <a:off x="827584" y="116632"/>
            <a:ext cx="7290054" cy="1499616"/>
          </a:xfrm>
        </p:spPr>
        <p:txBody>
          <a:bodyPr/>
          <a:lstStyle/>
          <a:p>
            <a:r>
              <a:rPr lang="en-GB" dirty="0"/>
              <a:t>Day of the trip</a:t>
            </a:r>
          </a:p>
        </p:txBody>
      </p:sp>
      <p:sp>
        <p:nvSpPr>
          <p:cNvPr id="3" name="Content Placeholder 2">
            <a:extLst>
              <a:ext uri="{FF2B5EF4-FFF2-40B4-BE49-F238E27FC236}">
                <a16:creationId xmlns:a16="http://schemas.microsoft.com/office/drawing/2014/main" id="{4B516ED8-D8E9-4FEB-A85C-F795B3D8F003}"/>
              </a:ext>
            </a:extLst>
          </p:cNvPr>
          <p:cNvSpPr>
            <a:spLocks noGrp="1"/>
          </p:cNvSpPr>
          <p:nvPr>
            <p:ph idx="1"/>
          </p:nvPr>
        </p:nvSpPr>
        <p:spPr>
          <a:xfrm>
            <a:off x="755576" y="1196752"/>
            <a:ext cx="7908360" cy="4023360"/>
          </a:xfrm>
        </p:spPr>
        <p:txBody>
          <a:bodyPr>
            <a:noAutofit/>
          </a:bodyPr>
          <a:lstStyle/>
          <a:p>
            <a:r>
              <a:rPr lang="en-GB" sz="1800" dirty="0"/>
              <a:t>-Make sure your child’s bag has a luggage label attached we will give these out on the Monday of the </a:t>
            </a:r>
            <a:r>
              <a:rPr lang="en-GB" sz="1800" dirty="0" smtClean="0"/>
              <a:t>trip</a:t>
            </a:r>
            <a:endParaRPr lang="en-GB" sz="1800" dirty="0"/>
          </a:p>
          <a:p>
            <a:r>
              <a:rPr lang="en-GB" sz="1800" dirty="0"/>
              <a:t>-Before school from 8.30, drop your bag at the Hollins Community Centre as the coach will go from here. Mr McKenzie will be there make sure you tell him you have dropped the bag so he can check it off on his list.</a:t>
            </a:r>
          </a:p>
          <a:p>
            <a:r>
              <a:rPr lang="en-GB" sz="1800" dirty="0"/>
              <a:t>-If your child is being dropped at Owls take their luggage to Owls and we will take it down to the coach.</a:t>
            </a:r>
          </a:p>
          <a:p>
            <a:r>
              <a:rPr lang="en-GB" sz="1800" dirty="0"/>
              <a:t>-Bring any medicines to the school office and give them to Mrs Jacques (forms should be handed in before this but if you haven’t filled in a form make sure you ask for one before your drop the medicine off.)</a:t>
            </a:r>
          </a:p>
          <a:p>
            <a:r>
              <a:rPr lang="en-GB" sz="1800" dirty="0"/>
              <a:t>-This includes inhalers as we will take them on the coach.</a:t>
            </a:r>
          </a:p>
          <a:p>
            <a:r>
              <a:rPr lang="en-GB" sz="1800" dirty="0"/>
              <a:t>-Children should come into school and register as usual. </a:t>
            </a:r>
          </a:p>
          <a:p>
            <a:r>
              <a:rPr lang="en-GB" sz="1800" dirty="0"/>
              <a:t>-We will leave about 9.30am from the Community </a:t>
            </a:r>
            <a:r>
              <a:rPr lang="en-GB" sz="1800" dirty="0" smtClean="0"/>
              <a:t>Centre.</a:t>
            </a:r>
            <a:endParaRPr lang="en-GB" sz="1800" dirty="0"/>
          </a:p>
          <a:p>
            <a:r>
              <a:rPr lang="en-GB" sz="1800" dirty="0"/>
              <a:t>-School office will text when we get there.</a:t>
            </a:r>
          </a:p>
          <a:p>
            <a:r>
              <a:rPr lang="en-GB" sz="1800" dirty="0"/>
              <a:t>-If you need to contact us contact the school office.</a:t>
            </a:r>
          </a:p>
        </p:txBody>
      </p:sp>
      <p:pic>
        <p:nvPicPr>
          <p:cNvPr id="6146" name="Picture 2" descr="Brown Carry On Luggage &amp; Hard Shel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077072"/>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64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CD0C-DC11-4FD5-851A-FD01A49A1193}"/>
              </a:ext>
            </a:extLst>
          </p:cNvPr>
          <p:cNvSpPr>
            <a:spLocks noGrp="1"/>
          </p:cNvSpPr>
          <p:nvPr>
            <p:ph type="title"/>
          </p:nvPr>
        </p:nvSpPr>
        <p:spPr>
          <a:xfrm>
            <a:off x="179512" y="1122164"/>
            <a:ext cx="7290054" cy="1499616"/>
          </a:xfrm>
        </p:spPr>
        <p:txBody>
          <a:bodyPr/>
          <a:lstStyle/>
          <a:p>
            <a:r>
              <a:rPr lang="en-GB" dirty="0"/>
              <a:t>Robinwood Centre Cross Lanes</a:t>
            </a:r>
          </a:p>
        </p:txBody>
      </p:sp>
      <p:sp>
        <p:nvSpPr>
          <p:cNvPr id="3" name="Content Placeholder 2">
            <a:extLst>
              <a:ext uri="{FF2B5EF4-FFF2-40B4-BE49-F238E27FC236}">
                <a16:creationId xmlns:a16="http://schemas.microsoft.com/office/drawing/2014/main" id="{C6CE5CF6-FD49-4D51-BB8B-F5F292C555D3}"/>
              </a:ext>
            </a:extLst>
          </p:cNvPr>
          <p:cNvSpPr>
            <a:spLocks noGrp="1"/>
          </p:cNvSpPr>
          <p:nvPr>
            <p:ph idx="1"/>
          </p:nvPr>
        </p:nvSpPr>
        <p:spPr>
          <a:xfrm>
            <a:off x="683568" y="2492896"/>
            <a:ext cx="7290055" cy="4023360"/>
          </a:xfrm>
        </p:spPr>
        <p:txBody>
          <a:bodyPr>
            <a:normAutofit fontScale="92500" lnSpcReduction="20000"/>
          </a:bodyPr>
          <a:lstStyle/>
          <a:p>
            <a:r>
              <a:rPr lang="en-GB" dirty="0"/>
              <a:t>-</a:t>
            </a:r>
            <a:r>
              <a:rPr lang="en-GB" sz="2600" dirty="0"/>
              <a:t>The centre used to be a hotel.</a:t>
            </a:r>
          </a:p>
          <a:p>
            <a:r>
              <a:rPr lang="en-GB" sz="2600" dirty="0"/>
              <a:t>-The dormitories, dining rooms, shower block and toilets are inside the hotel building.</a:t>
            </a:r>
          </a:p>
          <a:p>
            <a:r>
              <a:rPr lang="en-GB" sz="2600" dirty="0"/>
              <a:t>-There are also some activities inside such as escape room activities.</a:t>
            </a:r>
          </a:p>
          <a:p>
            <a:r>
              <a:rPr lang="en-GB" sz="2600" dirty="0"/>
              <a:t>-Outside there is a small lake for rafting and canoeing.</a:t>
            </a:r>
          </a:p>
          <a:p>
            <a:r>
              <a:rPr lang="en-GB" sz="2600" dirty="0"/>
              <a:t>-There is an outside high ropes activity, night line (obstacle course), giant swing and zip wire.</a:t>
            </a:r>
          </a:p>
          <a:p>
            <a:r>
              <a:rPr lang="en-GB" sz="2600" dirty="0"/>
              <a:t>-There are two additional buildings: one for climbing activities (crates, trapeze and climbing wall) and one for archery and caving.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04664"/>
            <a:ext cx="2432269" cy="1824202"/>
          </a:xfrm>
          <a:prstGeom prst="rect">
            <a:avLst/>
          </a:prstGeom>
          <a:ln w="12700">
            <a:solidFill>
              <a:schemeClr val="accent1"/>
            </a:solidFill>
          </a:ln>
        </p:spPr>
      </p:pic>
    </p:spTree>
    <p:extLst>
      <p:ext uri="{BB962C8B-B14F-4D97-AF65-F5344CB8AC3E}">
        <p14:creationId xmlns:p14="http://schemas.microsoft.com/office/powerpoint/2010/main" val="3277080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F490-2BE7-42A9-992A-AD89EA83AF02}"/>
              </a:ext>
            </a:extLst>
          </p:cNvPr>
          <p:cNvSpPr>
            <a:spLocks noGrp="1"/>
          </p:cNvSpPr>
          <p:nvPr>
            <p:ph type="title"/>
          </p:nvPr>
        </p:nvSpPr>
        <p:spPr>
          <a:xfrm>
            <a:off x="827584" y="116632"/>
            <a:ext cx="7290054" cy="1499616"/>
          </a:xfrm>
        </p:spPr>
        <p:txBody>
          <a:bodyPr/>
          <a:lstStyle/>
          <a:p>
            <a:r>
              <a:rPr lang="en-GB" dirty="0" err="1"/>
              <a:t>EnD</a:t>
            </a:r>
            <a:r>
              <a:rPr lang="en-GB" dirty="0"/>
              <a:t> of trip</a:t>
            </a:r>
          </a:p>
        </p:txBody>
      </p:sp>
      <p:sp>
        <p:nvSpPr>
          <p:cNvPr id="3" name="Content Placeholder 2">
            <a:extLst>
              <a:ext uri="{FF2B5EF4-FFF2-40B4-BE49-F238E27FC236}">
                <a16:creationId xmlns:a16="http://schemas.microsoft.com/office/drawing/2014/main" id="{4B516ED8-D8E9-4FEB-A85C-F795B3D8F003}"/>
              </a:ext>
            </a:extLst>
          </p:cNvPr>
          <p:cNvSpPr>
            <a:spLocks noGrp="1"/>
          </p:cNvSpPr>
          <p:nvPr>
            <p:ph idx="1"/>
          </p:nvPr>
        </p:nvSpPr>
        <p:spPr>
          <a:xfrm>
            <a:off x="755576" y="1196752"/>
            <a:ext cx="7908360" cy="4023360"/>
          </a:xfrm>
        </p:spPr>
        <p:txBody>
          <a:bodyPr>
            <a:noAutofit/>
          </a:bodyPr>
          <a:lstStyle/>
          <a:p>
            <a:r>
              <a:rPr lang="en-GB" sz="2800" dirty="0" smtClean="0"/>
              <a:t>-We </a:t>
            </a:r>
            <a:r>
              <a:rPr lang="en-GB" sz="2800" dirty="0"/>
              <a:t>aim to be back for the end of school (3.30) on the Friday. If we are late due to traffic we will let you know by text</a:t>
            </a:r>
            <a:r>
              <a:rPr lang="en-GB" sz="2800" dirty="0" smtClean="0"/>
              <a:t>.</a:t>
            </a:r>
            <a:endParaRPr lang="en-GB" sz="2800" dirty="0"/>
          </a:p>
          <a:p>
            <a:r>
              <a:rPr lang="en-GB" sz="2800" dirty="0"/>
              <a:t>-</a:t>
            </a:r>
            <a:r>
              <a:rPr lang="en-GB" sz="2800" dirty="0" smtClean="0"/>
              <a:t>Collect </a:t>
            </a:r>
            <a:r>
              <a:rPr lang="en-GB" sz="2800" dirty="0"/>
              <a:t>your child and their luggage from the Community Centre. Wait for an member of staff to hand your child over so we can check everyone is collected and pass on any messages if needed</a:t>
            </a:r>
            <a:r>
              <a:rPr lang="en-GB" sz="2800" dirty="0" smtClean="0"/>
              <a:t>.</a:t>
            </a:r>
            <a:endParaRPr lang="en-GB" sz="2800" dirty="0"/>
          </a:p>
          <a:p>
            <a:r>
              <a:rPr lang="en-GB" sz="2800" dirty="0" smtClean="0"/>
              <a:t>-If </a:t>
            </a:r>
            <a:r>
              <a:rPr lang="en-GB" sz="2800" dirty="0"/>
              <a:t>someone different from usual is collecting your child let us know</a:t>
            </a:r>
            <a:r>
              <a:rPr lang="en-GB" sz="2800" dirty="0" smtClean="0"/>
              <a:t>.</a:t>
            </a:r>
            <a:endParaRPr lang="en-GB" sz="2800" dirty="0"/>
          </a:p>
          <a:p>
            <a:r>
              <a:rPr lang="en-GB" sz="2800" dirty="0" smtClean="0"/>
              <a:t>-Let us </a:t>
            </a:r>
            <a:r>
              <a:rPr lang="en-GB" sz="2800" dirty="0"/>
              <a:t>know if your child is going to Owls and we will take them to Owls with their luggage.</a:t>
            </a:r>
          </a:p>
        </p:txBody>
      </p:sp>
    </p:spTree>
    <p:extLst>
      <p:ext uri="{BB962C8B-B14F-4D97-AF65-F5344CB8AC3E}">
        <p14:creationId xmlns:p14="http://schemas.microsoft.com/office/powerpoint/2010/main" val="2277698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896617-CB34-4B88-83F5-B60331D7AC6E}"/>
              </a:ext>
            </a:extLst>
          </p:cNvPr>
          <p:cNvSpPr txBox="1"/>
          <p:nvPr/>
        </p:nvSpPr>
        <p:spPr>
          <a:xfrm>
            <a:off x="611560" y="0"/>
            <a:ext cx="8208912" cy="5940088"/>
          </a:xfrm>
          <a:prstGeom prst="rect">
            <a:avLst/>
          </a:prstGeom>
          <a:noFill/>
        </p:spPr>
        <p:txBody>
          <a:bodyPr wrap="square" rtlCol="0">
            <a:spAutoFit/>
          </a:bodyPr>
          <a:lstStyle/>
          <a:p>
            <a:r>
              <a:rPr lang="en-GB" sz="4400" u="sng" dirty="0"/>
              <a:t>Paperwork</a:t>
            </a:r>
          </a:p>
          <a:p>
            <a:pPr marL="742950" indent="-742950">
              <a:buAutoNum type="arabicPeriod"/>
            </a:pPr>
            <a:r>
              <a:rPr lang="en-GB" sz="2800" dirty="0"/>
              <a:t>If your child needs medication fill in the form tonight and hand in.</a:t>
            </a:r>
          </a:p>
          <a:p>
            <a:r>
              <a:rPr lang="en-GB" sz="2800" dirty="0"/>
              <a:t>2. If your child needs medication nearer the time fill in a medication form and return to Mrs Jacques asap.</a:t>
            </a:r>
          </a:p>
          <a:p>
            <a:r>
              <a:rPr lang="en-GB" sz="2800" dirty="0"/>
              <a:t>3. Children’s Code Of Conduct- go through with your child.</a:t>
            </a:r>
          </a:p>
          <a:p>
            <a:r>
              <a:rPr lang="en-GB" sz="2800" dirty="0"/>
              <a:t>4. Read the kit list emailed to you.</a:t>
            </a:r>
          </a:p>
          <a:p>
            <a:r>
              <a:rPr lang="en-GB" sz="2800" dirty="0"/>
              <a:t>5. Souvenir Form. Please return along with the money by Tuesday 20</a:t>
            </a:r>
            <a:r>
              <a:rPr lang="en-GB" sz="2800" baseline="30000" dirty="0"/>
              <a:t>th</a:t>
            </a:r>
            <a:r>
              <a:rPr lang="en-GB" sz="2800" dirty="0"/>
              <a:t> May.</a:t>
            </a:r>
          </a:p>
          <a:p>
            <a:r>
              <a:rPr lang="en-GB" sz="2800" dirty="0"/>
              <a:t>6. Fill in luggage labels and attach to cases. I will give these out nearer the time</a:t>
            </a:r>
            <a:r>
              <a:rPr lang="en-GB" sz="2800" dirty="0" smtClean="0"/>
              <a:t>.</a:t>
            </a:r>
          </a:p>
          <a:p>
            <a:r>
              <a:rPr lang="en-GB" sz="2800" dirty="0" smtClean="0"/>
              <a:t>7. Last payment is due 9</a:t>
            </a:r>
            <a:r>
              <a:rPr lang="en-GB" sz="2800" baseline="30000" dirty="0" smtClean="0"/>
              <a:t>th</a:t>
            </a:r>
            <a:r>
              <a:rPr lang="en-GB" sz="2800" dirty="0" smtClean="0"/>
              <a:t> May.</a:t>
            </a:r>
            <a:endParaRPr lang="en-GB" sz="2800" dirty="0"/>
          </a:p>
        </p:txBody>
      </p:sp>
    </p:spTree>
    <p:extLst>
      <p:ext uri="{BB962C8B-B14F-4D97-AF65-F5344CB8AC3E}">
        <p14:creationId xmlns:p14="http://schemas.microsoft.com/office/powerpoint/2010/main" val="3367460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944609"/>
            <a:ext cx="5328592" cy="3600986"/>
          </a:xfrm>
          <a:prstGeom prst="rect">
            <a:avLst/>
          </a:prstGeom>
          <a:noFill/>
        </p:spPr>
        <p:txBody>
          <a:bodyPr wrap="square" rtlCol="0">
            <a:spAutoFit/>
          </a:bodyPr>
          <a:lstStyle/>
          <a:p>
            <a:r>
              <a:rPr lang="en-GB" sz="3600" b="1" u="sng" dirty="0"/>
              <a:t>Hollins Grundy Staff</a:t>
            </a:r>
          </a:p>
          <a:p>
            <a:endParaRPr lang="en-GB" sz="3600" dirty="0"/>
          </a:p>
          <a:p>
            <a:pPr>
              <a:buFont typeface="Arial" pitchFamily="34" charset="0"/>
              <a:buChar char="•"/>
            </a:pPr>
            <a:r>
              <a:rPr lang="en-GB" sz="4000" dirty="0"/>
              <a:t>Mrs Jacques</a:t>
            </a:r>
          </a:p>
          <a:p>
            <a:pPr>
              <a:buFont typeface="Arial" pitchFamily="34" charset="0"/>
              <a:buChar char="•"/>
            </a:pPr>
            <a:r>
              <a:rPr lang="en-GB" sz="4000" dirty="0"/>
              <a:t>Mr McKenzie</a:t>
            </a:r>
          </a:p>
          <a:p>
            <a:pPr>
              <a:buFont typeface="Arial" pitchFamily="34" charset="0"/>
              <a:buChar char="•"/>
            </a:pPr>
            <a:r>
              <a:rPr lang="en-GB" sz="4000" dirty="0"/>
              <a:t>Mr Richardson</a:t>
            </a:r>
          </a:p>
          <a:p>
            <a:endParaRPr lang="en-GB" sz="3600" dirty="0"/>
          </a:p>
        </p:txBody>
      </p:sp>
      <p:pic>
        <p:nvPicPr>
          <p:cNvPr id="3" name="Picture 6">
            <a:extLst>
              <a:ext uri="{FF2B5EF4-FFF2-40B4-BE49-F238E27FC236}">
                <a16:creationId xmlns:a16="http://schemas.microsoft.com/office/drawing/2014/main" id="{EB962F1B-C746-40DD-96A1-D751D0C7E7D5}"/>
              </a:ext>
            </a:extLst>
          </p:cNvPr>
          <p:cNvPicPr>
            <a:picLocks noChangeAspect="1" noChangeArrowheads="1"/>
          </p:cNvPicPr>
          <p:nvPr/>
        </p:nvPicPr>
        <p:blipFill>
          <a:blip r:embed="rId2" cstate="print"/>
          <a:srcRect/>
          <a:stretch>
            <a:fillRect/>
          </a:stretch>
        </p:blipFill>
        <p:spPr bwMode="auto">
          <a:xfrm>
            <a:off x="971600" y="116632"/>
            <a:ext cx="3525838"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78FC-1631-4654-9B08-C87B0F41597C}"/>
              </a:ext>
            </a:extLst>
          </p:cNvPr>
          <p:cNvSpPr>
            <a:spLocks noGrp="1"/>
          </p:cNvSpPr>
          <p:nvPr>
            <p:ph type="title"/>
          </p:nvPr>
        </p:nvSpPr>
        <p:spPr/>
        <p:txBody>
          <a:bodyPr>
            <a:normAutofit/>
          </a:bodyPr>
          <a:lstStyle/>
          <a:p>
            <a:r>
              <a:rPr lang="en-GB" sz="7200" dirty="0"/>
              <a:t>Other staff</a:t>
            </a:r>
          </a:p>
        </p:txBody>
      </p:sp>
      <p:sp>
        <p:nvSpPr>
          <p:cNvPr id="3" name="Content Placeholder 2">
            <a:extLst>
              <a:ext uri="{FF2B5EF4-FFF2-40B4-BE49-F238E27FC236}">
                <a16:creationId xmlns:a16="http://schemas.microsoft.com/office/drawing/2014/main" id="{63167A24-1A8B-4BC6-AFC2-6E1358C6961E}"/>
              </a:ext>
            </a:extLst>
          </p:cNvPr>
          <p:cNvSpPr>
            <a:spLocks noGrp="1"/>
          </p:cNvSpPr>
          <p:nvPr>
            <p:ph idx="1"/>
          </p:nvPr>
        </p:nvSpPr>
        <p:spPr/>
        <p:txBody>
          <a:bodyPr>
            <a:normAutofit lnSpcReduction="10000"/>
          </a:bodyPr>
          <a:lstStyle/>
          <a:p>
            <a:r>
              <a:rPr lang="en-GB" sz="3200" dirty="0"/>
              <a:t>-One senior member of staff.</a:t>
            </a:r>
          </a:p>
          <a:p>
            <a:r>
              <a:rPr lang="en-GB" sz="3200" dirty="0"/>
              <a:t>-Two group </a:t>
            </a:r>
            <a:r>
              <a:rPr lang="en-GB" sz="3200" dirty="0" smtClean="0"/>
              <a:t>leaders for 2 activity groups.</a:t>
            </a:r>
            <a:endParaRPr lang="en-GB" sz="3200" dirty="0"/>
          </a:p>
          <a:p>
            <a:r>
              <a:rPr lang="en-GB" sz="3200" dirty="0"/>
              <a:t>-</a:t>
            </a:r>
            <a:r>
              <a:rPr lang="en-GB" sz="3200" dirty="0" smtClean="0"/>
              <a:t>Cooks.</a:t>
            </a:r>
            <a:endParaRPr lang="en-GB" sz="3200" dirty="0"/>
          </a:p>
          <a:p>
            <a:r>
              <a:rPr lang="en-GB" sz="3200" dirty="0"/>
              <a:t>-Staff to supervise dining room.</a:t>
            </a:r>
          </a:p>
          <a:p>
            <a:r>
              <a:rPr lang="en-GB" sz="3200" dirty="0"/>
              <a:t>-Extra staff to help put on harnesses and complete safety checks.</a:t>
            </a:r>
          </a:p>
          <a:p>
            <a:r>
              <a:rPr lang="en-GB" sz="3200" dirty="0"/>
              <a:t>-Night staff to supervise at night.</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04664"/>
            <a:ext cx="2432269" cy="1824202"/>
          </a:xfrm>
          <a:prstGeom prst="rect">
            <a:avLst/>
          </a:prstGeom>
          <a:ln w="12700">
            <a:solidFill>
              <a:schemeClr val="accent1"/>
            </a:solidFill>
          </a:ln>
        </p:spPr>
      </p:pic>
    </p:spTree>
    <p:extLst>
      <p:ext uri="{BB962C8B-B14F-4D97-AF65-F5344CB8AC3E}">
        <p14:creationId xmlns:p14="http://schemas.microsoft.com/office/powerpoint/2010/main" val="3490996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cstate="print"/>
          <a:srcRect/>
          <a:stretch>
            <a:fillRect/>
          </a:stretch>
        </p:blipFill>
        <p:spPr bwMode="auto">
          <a:xfrm>
            <a:off x="899592" y="202728"/>
            <a:ext cx="4051300" cy="2808288"/>
          </a:xfrm>
          <a:prstGeom prst="rect">
            <a:avLst/>
          </a:prstGeom>
          <a:noFill/>
          <a:ln w="9525">
            <a:noFill/>
            <a:miter lim="800000"/>
            <a:headEnd/>
            <a:tailEnd/>
          </a:ln>
        </p:spPr>
      </p:pic>
      <p:sp>
        <p:nvSpPr>
          <p:cNvPr id="2" name="TextBox 1"/>
          <p:cNvSpPr txBox="1"/>
          <p:nvPr/>
        </p:nvSpPr>
        <p:spPr>
          <a:xfrm>
            <a:off x="683568" y="4797152"/>
            <a:ext cx="7128792" cy="2123658"/>
          </a:xfrm>
          <a:prstGeom prst="rect">
            <a:avLst/>
          </a:prstGeom>
          <a:noFill/>
        </p:spPr>
        <p:txBody>
          <a:bodyPr wrap="square" rtlCol="0">
            <a:spAutoFit/>
          </a:bodyPr>
          <a:lstStyle/>
          <a:p>
            <a:r>
              <a:rPr lang="en-GB" sz="4400" dirty="0" smtClean="0"/>
              <a:t>The centre is just for KS2 so there will be no older high school children on site.</a:t>
            </a:r>
            <a:endParaRPr lang="en-GB" sz="4400" dirty="0"/>
          </a:p>
        </p:txBody>
      </p:sp>
    </p:spTree>
    <p:extLst>
      <p:ext uri="{BB962C8B-B14F-4D97-AF65-F5344CB8AC3E}">
        <p14:creationId xmlns:p14="http://schemas.microsoft.com/office/powerpoint/2010/main" val="3636473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4624"/>
            <a:ext cx="8575410" cy="6801862"/>
          </a:xfrm>
          <a:prstGeom prst="rect">
            <a:avLst/>
          </a:prstGeom>
          <a:noFill/>
        </p:spPr>
        <p:txBody>
          <a:bodyPr wrap="square" rtlCol="0">
            <a:spAutoFit/>
          </a:bodyPr>
          <a:lstStyle/>
          <a:p>
            <a:r>
              <a:rPr lang="en-GB" sz="2800" b="1" u="sng" dirty="0"/>
              <a:t>Supervision</a:t>
            </a:r>
            <a:endParaRPr lang="en-GB" sz="2800" dirty="0"/>
          </a:p>
          <a:p>
            <a:pPr>
              <a:buFont typeface="Arial" pitchFamily="34" charset="0"/>
              <a:buChar char="•"/>
            </a:pPr>
            <a:r>
              <a:rPr lang="en-GB" sz="2400" dirty="0"/>
              <a:t>At night, there are boys and girls dormitories. </a:t>
            </a:r>
          </a:p>
          <a:p>
            <a:pPr>
              <a:buFont typeface="Arial" pitchFamily="34" charset="0"/>
              <a:buChar char="•"/>
            </a:pPr>
            <a:r>
              <a:rPr lang="en-GB" sz="2400" dirty="0"/>
              <a:t>We will ensure all children are in a dormitory with some friends they have chosen.</a:t>
            </a:r>
          </a:p>
          <a:p>
            <a:pPr>
              <a:buFont typeface="Arial" pitchFamily="34" charset="0"/>
              <a:buChar char="•"/>
            </a:pPr>
            <a:r>
              <a:rPr lang="en-GB" sz="2400" dirty="0"/>
              <a:t>Dormitories have security on doors. If a child opens the door at night there is a sensor which is activated and night staff who patrol the corridor are alerted.</a:t>
            </a:r>
          </a:p>
          <a:p>
            <a:pPr>
              <a:buFont typeface="Arial" pitchFamily="34" charset="0"/>
              <a:buChar char="•"/>
            </a:pPr>
            <a:r>
              <a:rPr lang="en-GB" sz="2400" dirty="0"/>
              <a:t>Checks are completed from Robinwood staff throughout the night.</a:t>
            </a:r>
          </a:p>
          <a:p>
            <a:pPr>
              <a:buFont typeface="Arial" pitchFamily="34" charset="0"/>
              <a:buChar char="•"/>
            </a:pPr>
            <a:r>
              <a:rPr lang="en-GB" sz="2400" dirty="0"/>
              <a:t>Children have an alarm they can press if they want the night staff to come.</a:t>
            </a:r>
          </a:p>
          <a:p>
            <a:pPr>
              <a:buFont typeface="Arial" pitchFamily="34" charset="0"/>
              <a:buChar char="•"/>
            </a:pPr>
            <a:r>
              <a:rPr lang="en-GB" sz="2400" dirty="0"/>
              <a:t>Children aren’t allowed in each others dormitories during the day or at night.</a:t>
            </a:r>
          </a:p>
          <a:p>
            <a:pPr>
              <a:buFont typeface="Arial" pitchFamily="34" charset="0"/>
              <a:buChar char="•"/>
            </a:pPr>
            <a:r>
              <a:rPr lang="en-GB" sz="2400" dirty="0"/>
              <a:t>School staff are also on hand at night if needed. School staff bedrooms are near each set of rooms.</a:t>
            </a:r>
          </a:p>
          <a:p>
            <a:pPr>
              <a:buFont typeface="Arial" pitchFamily="34" charset="0"/>
              <a:buChar char="•"/>
            </a:pPr>
            <a:r>
              <a:rPr lang="en-GB" sz="2400" dirty="0"/>
              <a:t>Reports are given to school staff every morning. If children have not behaved they may have to miss an activity.</a:t>
            </a:r>
          </a:p>
          <a:p>
            <a:pPr>
              <a:buFont typeface="Arial" pitchFamily="34" charset="0"/>
              <a:buChar char="•"/>
            </a:pPr>
            <a:r>
              <a:rPr lang="en-GB" sz="2400" dirty="0"/>
              <a:t>Children will have their reliever inhalers over night in case there are needed in the night.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1EAA-0A24-412A-8D04-36B94FB60D02}"/>
              </a:ext>
            </a:extLst>
          </p:cNvPr>
          <p:cNvSpPr>
            <a:spLocks noGrp="1"/>
          </p:cNvSpPr>
          <p:nvPr>
            <p:ph type="title"/>
          </p:nvPr>
        </p:nvSpPr>
        <p:spPr/>
        <p:txBody>
          <a:bodyPr/>
          <a:lstStyle/>
          <a:p>
            <a:r>
              <a:rPr lang="en-GB" dirty="0"/>
              <a:t>Dormitory Groups</a:t>
            </a:r>
          </a:p>
        </p:txBody>
      </p:sp>
      <p:sp>
        <p:nvSpPr>
          <p:cNvPr id="3" name="Content Placeholder 2">
            <a:extLst>
              <a:ext uri="{FF2B5EF4-FFF2-40B4-BE49-F238E27FC236}">
                <a16:creationId xmlns:a16="http://schemas.microsoft.com/office/drawing/2014/main" id="{98149D46-8C53-4321-AB5F-6F35DA1A3F0E}"/>
              </a:ext>
            </a:extLst>
          </p:cNvPr>
          <p:cNvSpPr>
            <a:spLocks noGrp="1"/>
          </p:cNvSpPr>
          <p:nvPr>
            <p:ph idx="1"/>
          </p:nvPr>
        </p:nvSpPr>
        <p:spPr>
          <a:xfrm>
            <a:off x="457200" y="2060848"/>
            <a:ext cx="7931224" cy="4065315"/>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r>
              <a:rPr lang="en-GB" sz="6000" dirty="0"/>
              <a:t>To be </a:t>
            </a:r>
            <a:r>
              <a:rPr lang="en-GB" sz="6000" dirty="0" smtClean="0"/>
              <a:t>decided when we have our rooms allocated.</a:t>
            </a:r>
            <a:endParaRPr lang="en-GB" sz="6000" dirty="0"/>
          </a:p>
        </p:txBody>
      </p:sp>
    </p:spTree>
    <p:extLst>
      <p:ext uri="{BB962C8B-B14F-4D97-AF65-F5344CB8AC3E}">
        <p14:creationId xmlns:p14="http://schemas.microsoft.com/office/powerpoint/2010/main" val="2350097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2677E8-87C2-43FC-834A-BC7FF6B5B5E5}"/>
              </a:ext>
            </a:extLst>
          </p:cNvPr>
          <p:cNvSpPr txBox="1"/>
          <p:nvPr/>
        </p:nvSpPr>
        <p:spPr>
          <a:xfrm>
            <a:off x="35496" y="1268760"/>
            <a:ext cx="8064896" cy="5539978"/>
          </a:xfrm>
          <a:prstGeom prst="rect">
            <a:avLst/>
          </a:prstGeom>
          <a:noFill/>
        </p:spPr>
        <p:txBody>
          <a:bodyPr wrap="square" rtlCol="0">
            <a:spAutoFit/>
          </a:bodyPr>
          <a:lstStyle/>
          <a:p>
            <a:pPr>
              <a:buFont typeface="Arial" pitchFamily="34" charset="0"/>
              <a:buChar char="•"/>
            </a:pPr>
            <a:r>
              <a:rPr lang="en-GB" sz="2400" dirty="0" err="1"/>
              <a:t>En</a:t>
            </a:r>
            <a:r>
              <a:rPr lang="en-GB" sz="2400" dirty="0"/>
              <a:t>-suite toilet in each room with a sink and toilet to use at night.</a:t>
            </a:r>
          </a:p>
          <a:p>
            <a:pPr>
              <a:buFont typeface="Arial" pitchFamily="34" charset="0"/>
              <a:buChar char="•"/>
            </a:pPr>
            <a:r>
              <a:rPr lang="en-GB" sz="2400" dirty="0"/>
              <a:t>There are toilets in the main building to use in the day.</a:t>
            </a:r>
          </a:p>
          <a:p>
            <a:pPr>
              <a:buFont typeface="Arial" pitchFamily="34" charset="0"/>
              <a:buChar char="•"/>
            </a:pPr>
            <a:r>
              <a:rPr lang="en-GB" sz="2400" dirty="0"/>
              <a:t>Showers happen during the day after wet </a:t>
            </a:r>
            <a:r>
              <a:rPr lang="en-GB" sz="2400" dirty="0" smtClean="0"/>
              <a:t>activities.</a:t>
            </a:r>
          </a:p>
          <a:p>
            <a:pPr>
              <a:buFont typeface="Arial" pitchFamily="34" charset="0"/>
              <a:buChar char="•"/>
            </a:pPr>
            <a:r>
              <a:rPr lang="en-GB" sz="2400" dirty="0" smtClean="0"/>
              <a:t>There </a:t>
            </a:r>
            <a:r>
              <a:rPr lang="en-GB" sz="2400" dirty="0"/>
              <a:t>is a shower block with 12 individual cubicles with doors and a bench to put their bag </a:t>
            </a:r>
            <a:r>
              <a:rPr lang="en-GB" sz="2400" dirty="0" smtClean="0"/>
              <a:t>on.</a:t>
            </a:r>
          </a:p>
          <a:p>
            <a:pPr>
              <a:buFont typeface="Arial" pitchFamily="34" charset="0"/>
              <a:buChar char="•"/>
            </a:pPr>
            <a:r>
              <a:rPr lang="en-GB" sz="2400" dirty="0"/>
              <a:t>Wet clothes are collected and washed by </a:t>
            </a:r>
            <a:r>
              <a:rPr lang="en-GB" sz="2400" dirty="0" err="1"/>
              <a:t>Robinwood</a:t>
            </a:r>
            <a:r>
              <a:rPr lang="en-GB" sz="2400" dirty="0"/>
              <a:t> staff so make sure everything is named</a:t>
            </a:r>
            <a:r>
              <a:rPr lang="en-GB" sz="2400" dirty="0" smtClean="0"/>
              <a:t>.</a:t>
            </a:r>
          </a:p>
          <a:p>
            <a:pPr>
              <a:buFont typeface="Arial" pitchFamily="34" charset="0"/>
              <a:buChar char="•"/>
            </a:pPr>
            <a:r>
              <a:rPr lang="en-GB" sz="2400" dirty="0" smtClean="0"/>
              <a:t>Children </a:t>
            </a:r>
            <a:r>
              <a:rPr lang="en-GB" sz="2400" dirty="0"/>
              <a:t>pack their kit bag every morning with what they need for the day, change of clothes and shower things. </a:t>
            </a:r>
            <a:endParaRPr lang="en-GB" sz="2400" dirty="0" smtClean="0"/>
          </a:p>
          <a:p>
            <a:pPr>
              <a:buFont typeface="Arial" pitchFamily="34" charset="0"/>
              <a:buChar char="•"/>
            </a:pPr>
            <a:r>
              <a:rPr lang="en-GB" sz="2400" dirty="0" smtClean="0"/>
              <a:t>Bags are stored in a group kit cupboard so children do not need to go back to their room in the day.</a:t>
            </a:r>
          </a:p>
          <a:p>
            <a:pPr>
              <a:buFont typeface="Arial" pitchFamily="34" charset="0"/>
              <a:buChar char="•"/>
            </a:pPr>
            <a:r>
              <a:rPr lang="en-GB" sz="2400" dirty="0" smtClean="0"/>
              <a:t>School group leaders will </a:t>
            </a:r>
            <a:r>
              <a:rPr lang="en-GB" sz="2400" dirty="0"/>
              <a:t>carry reliever inhalers for their group.</a:t>
            </a:r>
          </a:p>
          <a:p>
            <a:r>
              <a:rPr lang="en-GB" sz="2400" dirty="0"/>
              <a:t>Mrs Jacques will administer any other medicines and look after brown and purple inhalers.</a:t>
            </a:r>
          </a:p>
          <a:p>
            <a:endParaRPr lang="en-GB" dirty="0"/>
          </a:p>
        </p:txBody>
      </p:sp>
      <p:sp>
        <p:nvSpPr>
          <p:cNvPr id="3" name="TextBox 2">
            <a:extLst>
              <a:ext uri="{FF2B5EF4-FFF2-40B4-BE49-F238E27FC236}">
                <a16:creationId xmlns:a16="http://schemas.microsoft.com/office/drawing/2014/main" id="{68EFD0B7-4CC2-4618-85F5-FAD4BE9B0CD9}"/>
              </a:ext>
            </a:extLst>
          </p:cNvPr>
          <p:cNvSpPr txBox="1"/>
          <p:nvPr/>
        </p:nvSpPr>
        <p:spPr>
          <a:xfrm>
            <a:off x="755576" y="310489"/>
            <a:ext cx="6480720" cy="707886"/>
          </a:xfrm>
          <a:prstGeom prst="rect">
            <a:avLst/>
          </a:prstGeom>
          <a:noFill/>
        </p:spPr>
        <p:txBody>
          <a:bodyPr wrap="square" rtlCol="0">
            <a:spAutoFit/>
          </a:bodyPr>
          <a:lstStyle/>
          <a:p>
            <a:r>
              <a:rPr lang="en-GB" sz="4000" dirty="0"/>
              <a:t>Toilets, showers, kit</a:t>
            </a:r>
            <a:r>
              <a:rPr lang="en-GB" dirty="0"/>
              <a:t>.</a:t>
            </a:r>
          </a:p>
        </p:txBody>
      </p:sp>
      <p:pic>
        <p:nvPicPr>
          <p:cNvPr id="2050" name="Picture 2" descr="KARI 30L Kit Ba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33" t="13187" r="19924" b="10987"/>
          <a:stretch/>
        </p:blipFill>
        <p:spPr bwMode="auto">
          <a:xfrm>
            <a:off x="7884368" y="31865"/>
            <a:ext cx="1296144" cy="165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213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4759-77C9-4C13-9676-80FB27ED36D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832B24-3C0A-4A14-A892-1E891BD876F7}"/>
              </a:ext>
            </a:extLst>
          </p:cNvPr>
          <p:cNvSpPr>
            <a:spLocks noGrp="1"/>
          </p:cNvSpPr>
          <p:nvPr>
            <p:ph idx="1"/>
          </p:nvPr>
        </p:nvSpPr>
        <p:spPr/>
        <p:txBody>
          <a:bodyPr/>
          <a:lstStyle/>
          <a:p>
            <a:endParaRPr lang="en-GB"/>
          </a:p>
        </p:txBody>
      </p:sp>
      <p:graphicFrame>
        <p:nvGraphicFramePr>
          <p:cNvPr id="4" name="Object 3">
            <a:extLst>
              <a:ext uri="{FF2B5EF4-FFF2-40B4-BE49-F238E27FC236}">
                <a16:creationId xmlns:a16="http://schemas.microsoft.com/office/drawing/2014/main" id="{059091C4-06D1-4A95-B1EE-1CA3EB2E09DA}"/>
              </a:ext>
            </a:extLst>
          </p:cNvPr>
          <p:cNvGraphicFramePr>
            <a:graphicFrameLocks noChangeAspect="1"/>
          </p:cNvGraphicFramePr>
          <p:nvPr>
            <p:extLst>
              <p:ext uri="{D42A27DB-BD31-4B8C-83A1-F6EECF244321}">
                <p14:modId xmlns:p14="http://schemas.microsoft.com/office/powerpoint/2010/main" val="3634943"/>
              </p:ext>
            </p:extLst>
          </p:nvPr>
        </p:nvGraphicFramePr>
        <p:xfrm>
          <a:off x="323527" y="188640"/>
          <a:ext cx="8648019" cy="6120680"/>
        </p:xfrm>
        <a:graphic>
          <a:graphicData uri="http://schemas.openxmlformats.org/presentationml/2006/ole">
            <mc:AlternateContent xmlns:mc="http://schemas.openxmlformats.org/markup-compatibility/2006">
              <mc:Choice xmlns:v="urn:schemas-microsoft-com:vml" Requires="v">
                <p:oleObj spid="_x0000_s1069" name="Acrobat Document" r:id="rId3" imgW="5834021" imgH="4128992" progId="AcroExch.Document.DC">
                  <p:embed/>
                </p:oleObj>
              </mc:Choice>
              <mc:Fallback>
                <p:oleObj name="Acrobat Document" r:id="rId3" imgW="5834021" imgH="4128992" progId="AcroExch.Document.DC">
                  <p:embed/>
                  <p:pic>
                    <p:nvPicPr>
                      <p:cNvPr id="0" name=""/>
                      <p:cNvPicPr/>
                      <p:nvPr/>
                    </p:nvPicPr>
                    <p:blipFill>
                      <a:blip r:embed="rId4"/>
                      <a:stretch>
                        <a:fillRect/>
                      </a:stretch>
                    </p:blipFill>
                    <p:spPr>
                      <a:xfrm>
                        <a:off x="323527" y="188640"/>
                        <a:ext cx="8648019" cy="6120680"/>
                      </a:xfrm>
                      <a:prstGeom prst="rect">
                        <a:avLst/>
                      </a:prstGeom>
                    </p:spPr>
                  </p:pic>
                </p:oleObj>
              </mc:Fallback>
            </mc:AlternateContent>
          </a:graphicData>
        </a:graphic>
      </p:graphicFrame>
    </p:spTree>
    <p:extLst>
      <p:ext uri="{BB962C8B-B14F-4D97-AF65-F5344CB8AC3E}">
        <p14:creationId xmlns:p14="http://schemas.microsoft.com/office/powerpoint/2010/main" val="254430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997</TotalTime>
  <Words>1724</Words>
  <Application>Microsoft Office PowerPoint</Application>
  <PresentationFormat>On-screen Show (4:3)</PresentationFormat>
  <Paragraphs>152</Paragraphs>
  <Slides>21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Tw Cen MT</vt:lpstr>
      <vt:lpstr>Tw Cen MT Condensed</vt:lpstr>
      <vt:lpstr>Wingdings 3</vt:lpstr>
      <vt:lpstr>Integral</vt:lpstr>
      <vt:lpstr>Acrobat Document</vt:lpstr>
      <vt:lpstr>PowerPoint Presentation</vt:lpstr>
      <vt:lpstr>Robinwood Centre Cross Lanes</vt:lpstr>
      <vt:lpstr>PowerPoint Presentation</vt:lpstr>
      <vt:lpstr>Other staff</vt:lpstr>
      <vt:lpstr>PowerPoint Presentation</vt:lpstr>
      <vt:lpstr>PowerPoint Presentation</vt:lpstr>
      <vt:lpstr>Dormitory Groups</vt:lpstr>
      <vt:lpstr>PowerPoint Presentation</vt:lpstr>
      <vt:lpstr>PowerPoint Presentation</vt:lpstr>
      <vt:lpstr>food</vt:lpstr>
      <vt:lpstr>PowerPoint Presentation</vt:lpstr>
      <vt:lpstr>Day1 Wednesday</vt:lpstr>
      <vt:lpstr>Day2 Thursday</vt:lpstr>
      <vt:lpstr>Day3 Friday</vt:lpstr>
      <vt:lpstr>PowerPoint Presentation</vt:lpstr>
      <vt:lpstr>PowerPoint Presentation</vt:lpstr>
      <vt:lpstr>PowerPoint Presentation</vt:lpstr>
      <vt:lpstr>Behaviour &amp; Expectations</vt:lpstr>
      <vt:lpstr>Day of the trip</vt:lpstr>
      <vt:lpstr>EnD of trip</vt:lpstr>
      <vt:lpstr>PowerPoint Presentation</vt:lpstr>
    </vt:vector>
  </TitlesOfParts>
  <Company>Bury LEA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Hollins Grundy Primary School</dc:creator>
  <cp:lastModifiedBy>BJ</cp:lastModifiedBy>
  <cp:revision>94</cp:revision>
  <dcterms:created xsi:type="dcterms:W3CDTF">2012-05-15T14:41:56Z</dcterms:created>
  <dcterms:modified xsi:type="dcterms:W3CDTF">2025-05-02T08:27:15Z</dcterms:modified>
</cp:coreProperties>
</file>