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3"/>
  </p:notesMasterIdLst>
  <p:sldIdLst>
    <p:sldId id="256" r:id="rId2"/>
    <p:sldId id="302" r:id="rId3"/>
    <p:sldId id="309" r:id="rId4"/>
    <p:sldId id="308" r:id="rId5"/>
    <p:sldId id="296" r:id="rId6"/>
    <p:sldId id="297" r:id="rId7"/>
    <p:sldId id="298" r:id="rId8"/>
    <p:sldId id="275" r:id="rId9"/>
    <p:sldId id="288" r:id="rId10"/>
    <p:sldId id="258" r:id="rId11"/>
    <p:sldId id="291" r:id="rId12"/>
    <p:sldId id="281" r:id="rId13"/>
    <p:sldId id="270" r:id="rId14"/>
    <p:sldId id="285" r:id="rId15"/>
    <p:sldId id="286" r:id="rId16"/>
    <p:sldId id="313" r:id="rId17"/>
    <p:sldId id="311" r:id="rId18"/>
    <p:sldId id="315" r:id="rId19"/>
    <p:sldId id="310" r:id="rId20"/>
    <p:sldId id="316" r:id="rId21"/>
    <p:sldId id="31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7" autoAdjust="0"/>
    <p:restoredTop sz="94660"/>
  </p:normalViewPr>
  <p:slideViewPr>
    <p:cSldViewPr>
      <p:cViewPr varScale="1">
        <p:scale>
          <a:sx n="86" d="100"/>
          <a:sy n="86" d="100"/>
        </p:scale>
        <p:origin x="42"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9A16EA-EAF3-4D4D-A11F-A2954E988290}" type="datetimeFigureOut">
              <a:rPr lang="en-GB" smtClean="0"/>
              <a:pPr/>
              <a:t>08/09/2025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0EBF1-35E5-4B07-B60F-8D8E126B4347}" type="slidenum">
              <a:rPr lang="en-GB" smtClean="0"/>
              <a:pPr/>
              <a:t>‹#›</a:t>
            </a:fld>
            <a:endParaRPr lang="en-GB" dirty="0"/>
          </a:p>
        </p:txBody>
      </p:sp>
    </p:spTree>
    <p:extLst>
      <p:ext uri="{BB962C8B-B14F-4D97-AF65-F5344CB8AC3E}">
        <p14:creationId xmlns:p14="http://schemas.microsoft.com/office/powerpoint/2010/main" val="106230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226012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34167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360945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5861A3-4F6F-4D94-8E67-828677C98730}" type="slidenum">
              <a:rPr lang="en-GB" smtClean="0"/>
              <a:pPr/>
              <a:t>‹#›</a:t>
            </a:fld>
            <a:endParaRPr lang="en-GB"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317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1449785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234268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199516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2727336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280262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81471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252985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5595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254807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227269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160604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378634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783274-F4BC-4495-BB1C-EE4700E9C462}" type="datetimeFigureOut">
              <a:rPr lang="en-GB" smtClean="0"/>
              <a:pPr/>
              <a:t>08/09/2025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367632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3783274-F4BC-4495-BB1C-EE4700E9C462}" type="datetimeFigureOut">
              <a:rPr lang="en-GB" smtClean="0"/>
              <a:pPr/>
              <a:t>08/09/2025</a:t>
            </a:fld>
            <a:endParaRPr lang="en-GB"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05861A3-4F6F-4D94-8E67-828677C98730}" type="slidenum">
              <a:rPr lang="en-GB" smtClean="0"/>
              <a:pPr/>
              <a:t>‹#›</a:t>
            </a:fld>
            <a:endParaRPr lang="en-GB" dirty="0"/>
          </a:p>
        </p:txBody>
      </p:sp>
    </p:spTree>
    <p:extLst>
      <p:ext uri="{BB962C8B-B14F-4D97-AF65-F5344CB8AC3E}">
        <p14:creationId xmlns:p14="http://schemas.microsoft.com/office/powerpoint/2010/main" val="85998343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Year6@hollinsgrundy.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764" y="188640"/>
            <a:ext cx="7246472" cy="3046988"/>
          </a:xfrm>
          <a:prstGeom prst="rect">
            <a:avLst/>
          </a:prstGeom>
          <a:noFill/>
        </p:spPr>
        <p:txBody>
          <a:bodyPr wrap="none" lIns="91440" tIns="45720" rIns="91440" bIns="45720">
            <a:spAutoFit/>
          </a:bodyPr>
          <a:lstStyle/>
          <a:p>
            <a:pPr algn="ctr"/>
            <a:r>
              <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 to</a:t>
            </a:r>
          </a:p>
          <a:p>
            <a:pPr algn="ctr"/>
            <a:r>
              <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Year 6</a:t>
            </a:r>
          </a:p>
        </p:txBody>
      </p:sp>
      <p:sp>
        <p:nvSpPr>
          <p:cNvPr id="2" name="TextBox 1">
            <a:extLst>
              <a:ext uri="{FF2B5EF4-FFF2-40B4-BE49-F238E27FC236}">
                <a16:creationId xmlns:a16="http://schemas.microsoft.com/office/drawing/2014/main" id="{8F3A6C65-7DBC-480D-ADC5-49FB849286F3}"/>
              </a:ext>
            </a:extLst>
          </p:cNvPr>
          <p:cNvSpPr txBox="1"/>
          <p:nvPr/>
        </p:nvSpPr>
        <p:spPr>
          <a:xfrm>
            <a:off x="971600" y="3284984"/>
            <a:ext cx="6984776" cy="1754326"/>
          </a:xfrm>
          <a:prstGeom prst="rect">
            <a:avLst/>
          </a:prstGeom>
          <a:noFill/>
        </p:spPr>
        <p:txBody>
          <a:bodyPr wrap="square" rtlCol="0">
            <a:spAutoFit/>
          </a:bodyPr>
          <a:lstStyle/>
          <a:p>
            <a:pPr marL="285750" indent="-285750">
              <a:buFont typeface="Arial" panose="020B0604020202020204" pitchFamily="34" charset="0"/>
              <a:buChar char="•"/>
            </a:pPr>
            <a:r>
              <a:rPr lang="en-GB" sz="3600" dirty="0"/>
              <a:t>Mrs Jacques</a:t>
            </a:r>
          </a:p>
          <a:p>
            <a:pPr marL="285750" indent="-285750">
              <a:buFont typeface="Arial" panose="020B0604020202020204" pitchFamily="34" charset="0"/>
              <a:buChar char="•"/>
            </a:pPr>
            <a:r>
              <a:rPr lang="en-GB" sz="3600" dirty="0"/>
              <a:t>Mr Richardson</a:t>
            </a:r>
          </a:p>
          <a:p>
            <a:pPr marL="285750" indent="-285750">
              <a:buFont typeface="Arial" panose="020B0604020202020204" pitchFamily="34" charset="0"/>
              <a:buChar char="•"/>
            </a:pPr>
            <a:r>
              <a:rPr lang="en-GB" sz="3600" dirty="0"/>
              <a:t>Mrs Hughes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08720"/>
            <a:ext cx="8820472" cy="7417415"/>
          </a:xfrm>
          <a:prstGeom prst="rect">
            <a:avLst/>
          </a:prstGeom>
          <a:noFill/>
        </p:spPr>
        <p:txBody>
          <a:bodyPr wrap="square" rtlCol="0">
            <a:spAutoFit/>
          </a:bodyPr>
          <a:lstStyle/>
          <a:p>
            <a:pPr>
              <a:buFont typeface="Arial" pitchFamily="34" charset="0"/>
              <a:buChar char="•"/>
            </a:pPr>
            <a:r>
              <a:rPr lang="en-GB" sz="3200" dirty="0"/>
              <a:t> PE is on Thursday and Friday.</a:t>
            </a:r>
          </a:p>
          <a:p>
            <a:pPr>
              <a:buFont typeface="Arial" pitchFamily="34" charset="0"/>
              <a:buChar char="•"/>
            </a:pPr>
            <a:r>
              <a:rPr lang="en-GB" sz="3200" dirty="0"/>
              <a:t>Next half term, we have a coach on Thursday afternoon instead of morning.</a:t>
            </a:r>
          </a:p>
          <a:p>
            <a:pPr>
              <a:buFont typeface="Arial" pitchFamily="34" charset="0"/>
              <a:buChar char="•"/>
            </a:pPr>
            <a:r>
              <a:rPr lang="en-GB" sz="3200" dirty="0"/>
              <a:t>Children need to wear their PE kit to school on PE days. They can wear black or grey shorts, joggers or leggings and trainers and their house t shirt. They should wear a school jumper, fleece or cardigan not a sports hoodie. No football kits.</a:t>
            </a:r>
          </a:p>
          <a:p>
            <a:pPr>
              <a:buFont typeface="Arial" pitchFamily="34" charset="0"/>
              <a:buChar char="•"/>
            </a:pPr>
            <a:r>
              <a:rPr lang="en-GB" sz="3200" dirty="0"/>
              <a:t>Please ensure children have the correct uniform too and no trainers when it is not PE.</a:t>
            </a:r>
          </a:p>
          <a:p>
            <a:endParaRPr lang="en-GB" sz="3600" dirty="0"/>
          </a:p>
          <a:p>
            <a:endParaRPr lang="en-GB" sz="4000" dirty="0"/>
          </a:p>
          <a:p>
            <a:endParaRPr lang="en-GB" sz="4000" dirty="0"/>
          </a:p>
          <a:p>
            <a:pPr>
              <a:buFont typeface="Arial" pitchFamily="34" charset="0"/>
              <a:buChar char="•"/>
            </a:pPr>
            <a:endParaRPr lang="en-GB" sz="4000" dirty="0"/>
          </a:p>
        </p:txBody>
      </p:sp>
      <p:sp>
        <p:nvSpPr>
          <p:cNvPr id="3" name="TextBox 2"/>
          <p:cNvSpPr txBox="1"/>
          <p:nvPr/>
        </p:nvSpPr>
        <p:spPr>
          <a:xfrm>
            <a:off x="2843808" y="0"/>
            <a:ext cx="3888432" cy="923330"/>
          </a:xfrm>
          <a:prstGeom prst="rect">
            <a:avLst/>
          </a:prstGeom>
          <a:noFill/>
        </p:spPr>
        <p:txBody>
          <a:bodyPr wrap="square" rtlCol="0">
            <a:spAutoFit/>
          </a:bodyPr>
          <a:lstStyle/>
          <a:p>
            <a:r>
              <a:rPr lang="en-GB" sz="5400" u="sng" dirty="0">
                <a:solidFill>
                  <a:srgbClr val="00B050"/>
                </a:solidFill>
              </a:rPr>
              <a:t>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99392"/>
            <a:ext cx="3362267" cy="923330"/>
          </a:xfrm>
          <a:prstGeom prst="rect">
            <a:avLst/>
          </a:prstGeom>
          <a:noFill/>
        </p:spPr>
        <p:txBody>
          <a:bodyPr wrap="none" lIns="91440" tIns="45720" rIns="91440" bIns="45720">
            <a:spAutoFit/>
          </a:bodyPr>
          <a:lstStyle/>
          <a:p>
            <a:pPr algn="ct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Homework</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467544" y="620688"/>
            <a:ext cx="8748464" cy="5632311"/>
          </a:xfrm>
          <a:prstGeom prst="rect">
            <a:avLst/>
          </a:prstGeom>
          <a:noFill/>
        </p:spPr>
        <p:txBody>
          <a:bodyPr wrap="square" rtlCol="0">
            <a:spAutoFit/>
          </a:bodyPr>
          <a:lstStyle/>
          <a:p>
            <a:pPr>
              <a:buFont typeface="Arial" pitchFamily="34" charset="0"/>
              <a:buChar char="•"/>
            </a:pPr>
            <a:endParaRPr lang="en-GB" sz="2400" dirty="0"/>
          </a:p>
          <a:p>
            <a:pPr marL="342900" indent="-342900">
              <a:buFont typeface="Arial" panose="020B0604020202020204" pitchFamily="34" charset="0"/>
              <a:buChar char="•"/>
            </a:pPr>
            <a:r>
              <a:rPr lang="en-GB" sz="2400" dirty="0"/>
              <a:t>Grid homework will be sent home soon and returned for the homework celebration.</a:t>
            </a:r>
          </a:p>
          <a:p>
            <a:endParaRPr lang="en-GB" sz="2400" dirty="0"/>
          </a:p>
          <a:p>
            <a:pPr marL="342900" indent="-342900">
              <a:buFont typeface="Arial" panose="020B0604020202020204" pitchFamily="34" charset="0"/>
              <a:buChar char="•"/>
            </a:pPr>
            <a:r>
              <a:rPr lang="en-GB" sz="2400" dirty="0"/>
              <a:t>History will be research homework about a family member who was or is in the armed forces. This will need to be returned by13th October so I can prepare for the Remembrance Assembly. Please email any pictures of photos,  medals etc to the class email.</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Children will have weekly spelling lists sent on Fridays and Ed Shed tasks.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Children will have weekly maths homework, initially just arithmetic but later also some reasoning questions linked to maths topics. I’ll give it out on Fridays to be returned by the following Thursday.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791161" cy="4462760"/>
          </a:xfrm>
          <a:prstGeom prst="rect">
            <a:avLst/>
          </a:prstGeom>
          <a:noFill/>
        </p:spPr>
        <p:txBody>
          <a:bodyPr wrap="square" rtlCol="0">
            <a:spAutoFit/>
          </a:bodyPr>
          <a:lstStyle/>
          <a:p>
            <a:r>
              <a:rPr lang="en-GB" sz="6000" u="sng" dirty="0"/>
              <a:t>Key Dates</a:t>
            </a:r>
          </a:p>
          <a:p>
            <a:r>
              <a:rPr lang="en-GB" sz="3200" dirty="0"/>
              <a:t>Usually, we will go on visits to enhance our curriculum. We will also have some events in school. This term we have:</a:t>
            </a:r>
          </a:p>
          <a:p>
            <a:pPr marL="457200" indent="-457200">
              <a:buFont typeface="Arial" panose="020B0604020202020204" pitchFamily="34" charset="0"/>
              <a:buChar char="•"/>
            </a:pPr>
            <a:r>
              <a:rPr lang="en-GB" sz="3200" dirty="0"/>
              <a:t>Fusilier Museum 13</a:t>
            </a:r>
            <a:r>
              <a:rPr lang="en-GB" sz="3200" baseline="30000" dirty="0"/>
              <a:t>th</a:t>
            </a:r>
            <a:r>
              <a:rPr lang="en-GB" sz="3200" dirty="0"/>
              <a:t> or 15</a:t>
            </a:r>
            <a:r>
              <a:rPr lang="en-GB" sz="3200" baseline="30000" dirty="0"/>
              <a:t>th</a:t>
            </a:r>
            <a:r>
              <a:rPr lang="en-GB" sz="3200" dirty="0"/>
              <a:t> Oct to be confirmed.</a:t>
            </a:r>
          </a:p>
          <a:p>
            <a:endParaRPr lang="en-GB" sz="3200" dirty="0"/>
          </a:p>
          <a:p>
            <a:pPr marL="457200" indent="-457200">
              <a:buFont typeface="Arial" panose="020B0604020202020204" pitchFamily="34" charset="0"/>
              <a:buChar char="•"/>
            </a:pPr>
            <a:r>
              <a:rPr lang="en-GB" sz="3200" dirty="0"/>
              <a:t>Remembrance Assembly 11.00am 11</a:t>
            </a:r>
            <a:r>
              <a:rPr lang="en-GB" sz="3200" baseline="30000" dirty="0"/>
              <a:t>th</a:t>
            </a:r>
            <a:r>
              <a:rPr lang="en-GB" sz="3200" dirty="0"/>
              <a:t> November.</a:t>
            </a:r>
          </a:p>
          <a:p>
            <a:endParaRPr lang="en-GB"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74" y="0"/>
            <a:ext cx="9050811" cy="1200329"/>
          </a:xfrm>
          <a:prstGeom prst="rect">
            <a:avLst/>
          </a:prstGeom>
          <a:noFill/>
        </p:spPr>
        <p:txBody>
          <a:bodyPr wrap="non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SATs- </a:t>
            </a:r>
          </a:p>
          <a:p>
            <a:pPr algn="ctr"/>
            <a:r>
              <a:rPr lang="en-GB" sz="3600" dirty="0">
                <a:solidFill>
                  <a:srgbClr val="7030A0"/>
                </a:solidFill>
              </a:rPr>
              <a:t>Monday 11th May to Thursday 14th May 2026.</a:t>
            </a:r>
            <a:endParaRPr lang="en-US" sz="3600" b="1"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4" name="TextBox 3"/>
          <p:cNvSpPr txBox="1"/>
          <p:nvPr/>
        </p:nvSpPr>
        <p:spPr>
          <a:xfrm>
            <a:off x="179512" y="1124744"/>
            <a:ext cx="8784976" cy="4985980"/>
          </a:xfrm>
          <a:prstGeom prst="rect">
            <a:avLst/>
          </a:prstGeom>
          <a:noFill/>
        </p:spPr>
        <p:txBody>
          <a:bodyPr wrap="square" rtlCol="0">
            <a:spAutoFit/>
          </a:bodyPr>
          <a:lstStyle/>
          <a:p>
            <a:pPr marL="342900" indent="-342900">
              <a:buAutoNum type="arabicPeriod"/>
            </a:pPr>
            <a:r>
              <a:rPr lang="en-GB" sz="2000" dirty="0"/>
              <a:t>SATs assess children on the whole of the KS2 curriculum.</a:t>
            </a:r>
          </a:p>
          <a:p>
            <a:pPr marL="342900" indent="-342900"/>
            <a:endParaRPr lang="en-GB" sz="2000" dirty="0"/>
          </a:p>
          <a:p>
            <a:pPr marL="342900" indent="-342900"/>
            <a:r>
              <a:rPr lang="en-GB" sz="2000" u="sng" dirty="0"/>
              <a:t>Grammar, punctuation and spelling.</a:t>
            </a:r>
            <a:endParaRPr lang="en-GB" sz="2000" dirty="0"/>
          </a:p>
          <a:p>
            <a:pPr marL="342900" indent="-342900">
              <a:buFont typeface="Arial" pitchFamily="34" charset="0"/>
              <a:buChar char="•"/>
            </a:pPr>
            <a:r>
              <a:rPr lang="en-GB" sz="2000" dirty="0"/>
              <a:t>The children take one 45 minute grammar and punctuation test linked to all the KS2 English curriculum objectives.</a:t>
            </a:r>
          </a:p>
          <a:p>
            <a:pPr marL="342900" indent="-342900"/>
            <a:r>
              <a:rPr lang="en-GB" sz="2000" dirty="0"/>
              <a:t>They will also take a spelling test which covers spelling patterns and rules from the whole KS2 curriculum.</a:t>
            </a:r>
          </a:p>
          <a:p>
            <a:pPr marL="342900" indent="-342900"/>
            <a:r>
              <a:rPr lang="en-GB" sz="2000" u="sng" dirty="0"/>
              <a:t>Reading.</a:t>
            </a:r>
            <a:endParaRPr lang="en-GB" sz="2000" dirty="0"/>
          </a:p>
          <a:p>
            <a:pPr marL="342900" indent="-342900">
              <a:buFont typeface="Arial" pitchFamily="34" charset="0"/>
              <a:buChar char="•"/>
            </a:pPr>
            <a:r>
              <a:rPr lang="en-GB" sz="2000" dirty="0"/>
              <a:t>The children take one test lasting an hour. They will complete comprehension questions linked to the KS2 national curriculum reading objectives.</a:t>
            </a:r>
          </a:p>
          <a:p>
            <a:r>
              <a:rPr lang="en-GB" sz="2000" u="sng" dirty="0"/>
              <a:t>Maths</a:t>
            </a:r>
            <a:endParaRPr lang="en-GB" sz="2000" dirty="0"/>
          </a:p>
          <a:p>
            <a:pPr marL="342900" indent="-342900">
              <a:buAutoNum type="arabicPeriod"/>
            </a:pPr>
            <a:r>
              <a:rPr lang="en-GB" sz="2000" dirty="0"/>
              <a:t>30 minute arithmetic paper.</a:t>
            </a:r>
          </a:p>
          <a:p>
            <a:pPr marL="342900" indent="-342900">
              <a:buAutoNum type="arabicPeriod"/>
            </a:pPr>
            <a:r>
              <a:rPr lang="en-GB" sz="2000" dirty="0"/>
              <a:t>2 x 40 minute papers to test fluency, problem solving and reasoning.</a:t>
            </a:r>
          </a:p>
          <a:p>
            <a:pPr marL="342900" indent="-342900"/>
            <a:r>
              <a:rPr lang="en-GB" sz="2000" dirty="0"/>
              <a:t>This will cover units from the KS2 curriculum.</a:t>
            </a:r>
          </a:p>
          <a:p>
            <a:pPr marL="342900" indent="-342900"/>
            <a:endParaRPr lang="en-GB" sz="2000" dirty="0"/>
          </a:p>
          <a:p>
            <a:pPr marL="342900" indent="-342900"/>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188640"/>
            <a:ext cx="4408323"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Scaled score</a:t>
            </a:r>
          </a:p>
        </p:txBody>
      </p:sp>
      <p:sp>
        <p:nvSpPr>
          <p:cNvPr id="5" name="TextBox 4"/>
          <p:cNvSpPr txBox="1"/>
          <p:nvPr/>
        </p:nvSpPr>
        <p:spPr>
          <a:xfrm>
            <a:off x="179512" y="1412776"/>
            <a:ext cx="9073008" cy="4247317"/>
          </a:xfrm>
          <a:prstGeom prst="rect">
            <a:avLst/>
          </a:prstGeom>
          <a:noFill/>
        </p:spPr>
        <p:txBody>
          <a:bodyPr wrap="square" rtlCol="0">
            <a:spAutoFit/>
          </a:bodyPr>
          <a:lstStyle/>
          <a:p>
            <a:pPr>
              <a:buFont typeface="Arial" pitchFamily="34" charset="0"/>
              <a:buChar char="•"/>
            </a:pPr>
            <a:r>
              <a:rPr lang="en-GB" sz="2800" dirty="0"/>
              <a:t>A child’s raw test score will be converted into a scaled score from 85-120.</a:t>
            </a:r>
          </a:p>
          <a:p>
            <a:pPr>
              <a:buFont typeface="Arial" pitchFamily="34" charset="0"/>
              <a:buChar char="•"/>
            </a:pPr>
            <a:endParaRPr lang="en-GB" sz="2800" dirty="0"/>
          </a:p>
          <a:p>
            <a:pPr>
              <a:buFont typeface="Arial" pitchFamily="34" charset="0"/>
              <a:buChar char="•"/>
            </a:pPr>
            <a:r>
              <a:rPr lang="en-GB" sz="2800" dirty="0"/>
              <a:t>100 is considered to be meeting age related expectations.</a:t>
            </a:r>
          </a:p>
          <a:p>
            <a:pPr>
              <a:buFont typeface="Arial" pitchFamily="34" charset="0"/>
              <a:buChar char="•"/>
            </a:pPr>
            <a:endParaRPr lang="en-GB" sz="2800" dirty="0"/>
          </a:p>
          <a:p>
            <a:pPr>
              <a:buFont typeface="Arial" pitchFamily="34" charset="0"/>
              <a:buChar char="•"/>
            </a:pPr>
            <a:r>
              <a:rPr lang="en-GB" sz="2800" dirty="0"/>
              <a:t>Currently 110 is considered to be working at greater depth. </a:t>
            </a:r>
          </a:p>
          <a:p>
            <a:pPr>
              <a:buFont typeface="Arial" pitchFamily="34" charset="0"/>
              <a:buChar char="•"/>
            </a:pPr>
            <a:endParaRPr lang="en-GB" sz="2800" dirty="0"/>
          </a:p>
          <a:p>
            <a:pPr>
              <a:buFont typeface="Arial" pitchFamily="34" charset="0"/>
              <a:buChar char="•"/>
            </a:pPr>
            <a:r>
              <a:rPr lang="en-GB" sz="2800" dirty="0"/>
              <a:t>This is the case for reading, grammar, punctuation and spelling and maths.</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260648"/>
            <a:ext cx="2811988"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writing</a:t>
            </a:r>
          </a:p>
        </p:txBody>
      </p:sp>
      <p:sp>
        <p:nvSpPr>
          <p:cNvPr id="3" name="TextBox 2"/>
          <p:cNvSpPr txBox="1"/>
          <p:nvPr/>
        </p:nvSpPr>
        <p:spPr>
          <a:xfrm>
            <a:off x="467544" y="1340768"/>
            <a:ext cx="7992888" cy="4154984"/>
          </a:xfrm>
          <a:prstGeom prst="rect">
            <a:avLst/>
          </a:prstGeom>
          <a:noFill/>
        </p:spPr>
        <p:txBody>
          <a:bodyPr wrap="square" rtlCol="0">
            <a:spAutoFit/>
          </a:bodyPr>
          <a:lstStyle/>
          <a:p>
            <a:pPr>
              <a:buFont typeface="Arial" pitchFamily="34" charset="0"/>
              <a:buChar char="•"/>
            </a:pPr>
            <a:r>
              <a:rPr lang="en-GB" sz="2400" dirty="0"/>
              <a:t>We will collect independent writing in the children’s best writing books.</a:t>
            </a:r>
          </a:p>
          <a:p>
            <a:pPr>
              <a:buFont typeface="Arial" pitchFamily="34" charset="0"/>
              <a:buChar char="•"/>
            </a:pPr>
            <a:r>
              <a:rPr lang="en-GB" sz="2400" dirty="0"/>
              <a:t>These pieces will cover all genres from the national curriculum.</a:t>
            </a:r>
          </a:p>
          <a:p>
            <a:pPr>
              <a:buFont typeface="Arial" pitchFamily="34" charset="0"/>
              <a:buChar char="•"/>
            </a:pPr>
            <a:r>
              <a:rPr lang="en-GB" sz="2400" dirty="0"/>
              <a:t>We will teach the children all of the writing objectives from KS2 curriculum and encourage them to demonstrate as many of them as they possibly can in their writing.</a:t>
            </a:r>
          </a:p>
          <a:p>
            <a:pPr>
              <a:buFont typeface="Arial" pitchFamily="34" charset="0"/>
              <a:buChar char="•"/>
            </a:pPr>
            <a:r>
              <a:rPr lang="en-GB" sz="2400" dirty="0"/>
              <a:t>At the end of the year, instead of a test the children will be given a teacher assessment based on these samples using the recommended government criteria for writing.</a:t>
            </a:r>
          </a:p>
          <a:p>
            <a:pPr>
              <a:buFont typeface="Arial" pitchFamily="34" charset="0"/>
              <a:buChar char="•"/>
            </a:pPr>
            <a:r>
              <a:rPr lang="en-GB" sz="2400" dirty="0"/>
              <a:t>Children will then be awarded </a:t>
            </a:r>
            <a:r>
              <a:rPr lang="en-GB" sz="2400" b="1" i="1" dirty="0"/>
              <a:t>working towards, working at expected standard (EXS) or working at greater depth.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268760"/>
            <a:ext cx="6624736" cy="4031873"/>
          </a:xfrm>
          <a:prstGeom prst="rect">
            <a:avLst/>
          </a:prstGeom>
          <a:noFill/>
        </p:spPr>
        <p:txBody>
          <a:bodyPr wrap="square" rtlCol="0">
            <a:spAutoFit/>
          </a:bodyPr>
          <a:lstStyle/>
          <a:p>
            <a:r>
              <a:rPr lang="en-GB" sz="3200" dirty="0"/>
              <a:t>SATs results and writing assessments will appear on your child’s end of year report.</a:t>
            </a:r>
          </a:p>
          <a:p>
            <a:endParaRPr lang="en-GB" sz="3200" dirty="0"/>
          </a:p>
          <a:p>
            <a:r>
              <a:rPr lang="en-GB" sz="3200" dirty="0"/>
              <a:t>We usually get the results a bit before this and I do tell the children on a one to one basis prior to reports being sent out.</a:t>
            </a:r>
          </a:p>
        </p:txBody>
      </p:sp>
    </p:spTree>
    <p:extLst>
      <p:ext uri="{BB962C8B-B14F-4D97-AF65-F5344CB8AC3E}">
        <p14:creationId xmlns:p14="http://schemas.microsoft.com/office/powerpoint/2010/main" val="259016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840" y="116632"/>
            <a:ext cx="5904656" cy="1107996"/>
          </a:xfrm>
          <a:prstGeom prst="rect">
            <a:avLst/>
          </a:prstGeom>
          <a:noFill/>
        </p:spPr>
        <p:txBody>
          <a:bodyPr wrap="square" rtlCol="0">
            <a:spAutoFit/>
          </a:bodyPr>
          <a:lstStyle/>
          <a:p>
            <a:r>
              <a:rPr lang="en-GB" sz="6600" b="1" dirty="0"/>
              <a:t>E-safety</a:t>
            </a:r>
          </a:p>
        </p:txBody>
      </p:sp>
      <p:sp>
        <p:nvSpPr>
          <p:cNvPr id="3" name="TextBox 2"/>
          <p:cNvSpPr txBox="1"/>
          <p:nvPr/>
        </p:nvSpPr>
        <p:spPr>
          <a:xfrm>
            <a:off x="611560" y="1700808"/>
            <a:ext cx="7632848" cy="4401205"/>
          </a:xfrm>
          <a:prstGeom prst="rect">
            <a:avLst/>
          </a:prstGeom>
          <a:noFill/>
        </p:spPr>
        <p:txBody>
          <a:bodyPr wrap="square" rtlCol="0">
            <a:spAutoFit/>
          </a:bodyPr>
          <a:lstStyle/>
          <a:p>
            <a:r>
              <a:rPr lang="en-GB" sz="2000" dirty="0"/>
              <a:t>Children will have e-safety lessons as part of PSHCE and Computing.</a:t>
            </a:r>
          </a:p>
          <a:p>
            <a:endParaRPr lang="en-GB" sz="2000" dirty="0"/>
          </a:p>
          <a:p>
            <a:pPr marL="285750" indent="-285750">
              <a:buFont typeface="Arial" panose="020B0604020202020204" pitchFamily="34" charset="0"/>
              <a:buChar char="•"/>
            </a:pPr>
            <a:r>
              <a:rPr lang="en-GB" sz="2000" dirty="0"/>
              <a:t>Arguments, name calling, unkindness, bad language online or on phones often have an impact in school. Please tell us (and ideally screenshot if this happens) and we will follow this up in school.</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Please be aware of what your child is accessing online (including </a:t>
            </a:r>
            <a:r>
              <a:rPr lang="en-GB" sz="2000" dirty="0" err="1"/>
              <a:t>youtube</a:t>
            </a:r>
            <a:r>
              <a:rPr lang="en-GB" sz="2000" dirty="0"/>
              <a:t> and gaming) and who they are communicating with.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Be aware of access to phones and games consoles in bedrooms at night time.</a:t>
            </a:r>
          </a:p>
          <a:p>
            <a:r>
              <a:rPr lang="en-GB" sz="2000" dirty="0"/>
              <a:t>-tiredness</a:t>
            </a:r>
          </a:p>
          <a:p>
            <a:r>
              <a:rPr lang="en-GB" sz="2000" dirty="0"/>
              <a:t>-disturbing others</a:t>
            </a:r>
          </a:p>
          <a:p>
            <a:r>
              <a:rPr lang="en-GB" sz="2000" dirty="0"/>
              <a:t>-supervision</a:t>
            </a:r>
          </a:p>
        </p:txBody>
      </p:sp>
    </p:spTree>
    <p:extLst>
      <p:ext uri="{BB962C8B-B14F-4D97-AF65-F5344CB8AC3E}">
        <p14:creationId xmlns:p14="http://schemas.microsoft.com/office/powerpoint/2010/main" val="69854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93336-2664-ECAB-44EE-B0D28ABCB0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98341B-E4E1-B247-5D15-90261C6FD668}"/>
              </a:ext>
            </a:extLst>
          </p:cNvPr>
          <p:cNvSpPr txBox="1"/>
          <p:nvPr/>
        </p:nvSpPr>
        <p:spPr>
          <a:xfrm>
            <a:off x="3131840" y="116632"/>
            <a:ext cx="5904656" cy="1107996"/>
          </a:xfrm>
          <a:prstGeom prst="rect">
            <a:avLst/>
          </a:prstGeom>
          <a:noFill/>
        </p:spPr>
        <p:txBody>
          <a:bodyPr wrap="square" rtlCol="0">
            <a:spAutoFit/>
          </a:bodyPr>
          <a:lstStyle/>
          <a:p>
            <a:r>
              <a:rPr lang="en-GB" sz="6600" b="1" dirty="0"/>
              <a:t>Medicines</a:t>
            </a:r>
          </a:p>
        </p:txBody>
      </p:sp>
      <p:sp>
        <p:nvSpPr>
          <p:cNvPr id="3" name="TextBox 2">
            <a:extLst>
              <a:ext uri="{FF2B5EF4-FFF2-40B4-BE49-F238E27FC236}">
                <a16:creationId xmlns:a16="http://schemas.microsoft.com/office/drawing/2014/main" id="{1EDC3724-CB95-FEE7-9228-2AE54D1F233D}"/>
              </a:ext>
            </a:extLst>
          </p:cNvPr>
          <p:cNvSpPr txBox="1"/>
          <p:nvPr/>
        </p:nvSpPr>
        <p:spPr>
          <a:xfrm>
            <a:off x="611560" y="1700808"/>
            <a:ext cx="7632848" cy="4708981"/>
          </a:xfrm>
          <a:prstGeom prst="rect">
            <a:avLst/>
          </a:prstGeom>
          <a:noFill/>
        </p:spPr>
        <p:txBody>
          <a:bodyPr wrap="square" rtlCol="0">
            <a:spAutoFit/>
          </a:bodyPr>
          <a:lstStyle/>
          <a:p>
            <a:pPr marL="457200" indent="-457200">
              <a:buFont typeface="+mj-lt"/>
              <a:buAutoNum type="arabicPeriod"/>
            </a:pPr>
            <a:r>
              <a:rPr lang="en-GB" sz="2000" b="1" i="1" dirty="0"/>
              <a:t>Don’t forget to fill in a form if you want school to administer medicine. Medicine must be prescribed by a doctor. Please drop off any medicines and forms to the school office.</a:t>
            </a:r>
          </a:p>
          <a:p>
            <a:pPr marL="457200" indent="-457200">
              <a:buFont typeface="+mj-lt"/>
              <a:buAutoNum type="arabicPeriod"/>
            </a:pPr>
            <a:r>
              <a:rPr lang="en-GB" sz="2000" b="1" i="1" dirty="0"/>
              <a:t>If you child needs an inhaler please bring one to the office with a medical form and they will send it to class. </a:t>
            </a:r>
          </a:p>
          <a:p>
            <a:pPr marL="457200" indent="-457200">
              <a:buFont typeface="+mj-lt"/>
              <a:buAutoNum type="arabicPeriod"/>
            </a:pPr>
            <a:r>
              <a:rPr lang="en-GB" sz="2000" b="1" i="1" dirty="0"/>
              <a:t>Send another inhaler for before and after school club if they attend.</a:t>
            </a:r>
          </a:p>
          <a:p>
            <a:pPr marL="457200" indent="-457200">
              <a:buFont typeface="+mj-lt"/>
              <a:buAutoNum type="arabicPeriod"/>
            </a:pPr>
            <a:r>
              <a:rPr lang="en-GB" sz="2000" b="1" i="1" dirty="0"/>
              <a:t> If they do not need to use an inhaler anymore and they did previously, please confirm this by emailing the class email. Confirm that you are happy we take this off the school medical notes.</a:t>
            </a:r>
          </a:p>
          <a:p>
            <a:pPr marL="457200" indent="-457200">
              <a:buFont typeface="+mj-lt"/>
              <a:buAutoNum type="arabicPeriod"/>
            </a:pPr>
            <a:r>
              <a:rPr lang="en-GB" sz="2000" b="1" i="1" dirty="0"/>
              <a:t>Also email the class email if they no longer need to wear glasses or start wearing them.</a:t>
            </a:r>
          </a:p>
          <a:p>
            <a:pPr marL="457200" indent="-457200">
              <a:buFont typeface="+mj-lt"/>
              <a:buAutoNum type="arabicPeriod"/>
            </a:pPr>
            <a:r>
              <a:rPr lang="en-GB" sz="2000" b="1" i="1" dirty="0"/>
              <a:t>We are a nut free school please do not send lunches or snacks with nuts in.</a:t>
            </a:r>
          </a:p>
          <a:p>
            <a:pPr marL="457200" indent="-457200">
              <a:buFont typeface="+mj-lt"/>
              <a:buAutoNum type="arabicPeriod"/>
            </a:pPr>
            <a:r>
              <a:rPr lang="en-GB" sz="2000" b="1" i="1" dirty="0"/>
              <a:t>No lip seal or </a:t>
            </a:r>
            <a:r>
              <a:rPr lang="en-GB" sz="2000" b="1" i="1" dirty="0" err="1"/>
              <a:t>vaseline</a:t>
            </a:r>
            <a:r>
              <a:rPr lang="en-GB" sz="2000" b="1" i="1" dirty="0"/>
              <a:t> please unless prescribed.</a:t>
            </a:r>
          </a:p>
          <a:p>
            <a:endParaRPr lang="en-GB" sz="2000" dirty="0"/>
          </a:p>
        </p:txBody>
      </p:sp>
    </p:spTree>
    <p:extLst>
      <p:ext uri="{BB962C8B-B14F-4D97-AF65-F5344CB8AC3E}">
        <p14:creationId xmlns:p14="http://schemas.microsoft.com/office/powerpoint/2010/main" val="4824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99392"/>
            <a:ext cx="388247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Other info</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239795" y="620688"/>
            <a:ext cx="8892480" cy="5170646"/>
          </a:xfrm>
          <a:prstGeom prst="rect">
            <a:avLst/>
          </a:prstGeom>
          <a:noFill/>
        </p:spPr>
        <p:txBody>
          <a:bodyPr wrap="square" rtlCol="0">
            <a:spAutoFit/>
          </a:bodyPr>
          <a:lstStyle/>
          <a:p>
            <a:pPr marL="457200" indent="-457200">
              <a:buFont typeface="+mj-lt"/>
              <a:buAutoNum type="arabicPeriod"/>
            </a:pPr>
            <a:r>
              <a:rPr lang="en-GB" sz="2200" b="1" dirty="0"/>
              <a:t>Any messages please pass on at the KS2 gate or the office or contact us using the class email </a:t>
            </a:r>
            <a:r>
              <a:rPr lang="en-GB" sz="2200" dirty="0">
                <a:hlinkClick r:id="rId2"/>
              </a:rPr>
              <a:t>Year6@hollinsgrundy.com</a:t>
            </a:r>
            <a:endParaRPr lang="en-GB" sz="2200" dirty="0"/>
          </a:p>
          <a:p>
            <a:pPr marL="457200" indent="-457200">
              <a:buFont typeface="+mj-lt"/>
              <a:buAutoNum type="arabicPeriod"/>
            </a:pPr>
            <a:r>
              <a:rPr lang="en-GB" sz="2200" dirty="0"/>
              <a:t>Absences must be reported to the school office.</a:t>
            </a:r>
          </a:p>
          <a:p>
            <a:pPr marL="457200" indent="-457200">
              <a:buFont typeface="+mj-lt"/>
              <a:buAutoNum type="arabicPeriod"/>
            </a:pPr>
            <a:r>
              <a:rPr lang="en-GB" sz="2200" b="1" i="1" dirty="0"/>
              <a:t>If your child is going to start walking home on their own, please let me know and email class email in advance. Let me know if it is every day or certain days. If it is a one off late in the day contact the office.</a:t>
            </a:r>
          </a:p>
          <a:p>
            <a:pPr marL="457200" indent="-457200">
              <a:buFont typeface="+mj-lt"/>
              <a:buAutoNum type="arabicPeriod"/>
            </a:pPr>
            <a:r>
              <a:rPr lang="en-GB" sz="2200" b="1" i="1" dirty="0"/>
              <a:t>No mobile phones, fit bits, watches with internet access or cameras in school please.</a:t>
            </a:r>
          </a:p>
          <a:p>
            <a:pPr marL="457200" indent="-457200">
              <a:buFont typeface="+mj-lt"/>
              <a:buAutoNum type="arabicPeriod"/>
            </a:pPr>
            <a:r>
              <a:rPr lang="en-GB" sz="2200" b="1" i="1" dirty="0"/>
              <a:t>Don’t forget to fill in your high school forms by the end of October.</a:t>
            </a:r>
          </a:p>
          <a:p>
            <a:pPr marL="457200" indent="-457200">
              <a:buFont typeface="+mj-lt"/>
              <a:buAutoNum type="arabicPeriod"/>
            </a:pPr>
            <a:r>
              <a:rPr lang="en-GB" sz="2200" b="1" i="1" dirty="0"/>
              <a:t>Look at the website, texts and emails for news and dates. We are no longer using Dojo. We will move to a new management system Arbor this term. This will replace school money and teachers to parents.</a:t>
            </a:r>
          </a:p>
          <a:p>
            <a:pPr marL="457200" indent="-457200">
              <a:buFont typeface="+mj-lt"/>
              <a:buAutoNum type="arabicPeriod"/>
            </a:pPr>
            <a:r>
              <a:rPr lang="en-GB" sz="2200" b="1" i="1" dirty="0"/>
              <a:t>Rewards and sanctions are the same as in other classes: </a:t>
            </a:r>
            <a:r>
              <a:rPr lang="en-GB" sz="2200" b="1" i="1" dirty="0" err="1"/>
              <a:t>housepoints</a:t>
            </a:r>
            <a:r>
              <a:rPr lang="en-GB" sz="2200" b="1" i="1" dirty="0"/>
              <a:t>, always boards, class rewards, happy mind awards. We also have our star board these are worth 5 </a:t>
            </a:r>
            <a:r>
              <a:rPr lang="en-GB" sz="2200" b="1" i="1" dirty="0" err="1"/>
              <a:t>housepoints</a:t>
            </a:r>
            <a:r>
              <a:rPr lang="en-GB" sz="2200" b="1" i="1" dirty="0"/>
              <a:t>.</a:t>
            </a:r>
          </a:p>
        </p:txBody>
      </p:sp>
    </p:spTree>
    <p:extLst>
      <p:ext uri="{BB962C8B-B14F-4D97-AF65-F5344CB8AC3E}">
        <p14:creationId xmlns:p14="http://schemas.microsoft.com/office/powerpoint/2010/main" val="47492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548680"/>
            <a:ext cx="4700326"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independence</a:t>
            </a:r>
          </a:p>
        </p:txBody>
      </p:sp>
      <p:sp>
        <p:nvSpPr>
          <p:cNvPr id="3" name="Rectangle 2"/>
          <p:cNvSpPr/>
          <p:nvPr/>
        </p:nvSpPr>
        <p:spPr>
          <a:xfrm>
            <a:off x="1835696" y="1916832"/>
            <a:ext cx="3395160"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resilience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1403648" y="2924944"/>
            <a:ext cx="5448543"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Self-motivation</a:t>
            </a:r>
          </a:p>
        </p:txBody>
      </p:sp>
      <p:sp>
        <p:nvSpPr>
          <p:cNvPr id="5" name="Rectangle 4"/>
          <p:cNvSpPr/>
          <p:nvPr/>
        </p:nvSpPr>
        <p:spPr>
          <a:xfrm>
            <a:off x="539552" y="3848274"/>
            <a:ext cx="8134085" cy="2585323"/>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Cope with challenges</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Take responsibility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Have high expectations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63DAC9-AC4E-BBC1-B5D9-D8A065B57421}"/>
              </a:ext>
            </a:extLst>
          </p:cNvPr>
          <p:cNvPicPr>
            <a:picLocks noChangeAspect="1"/>
          </p:cNvPicPr>
          <p:nvPr/>
        </p:nvPicPr>
        <p:blipFill>
          <a:blip r:embed="rId2"/>
          <a:srcRect l="26375" t="14563" r="5113" b="11019"/>
          <a:stretch>
            <a:fillRect/>
          </a:stretch>
        </p:blipFill>
        <p:spPr>
          <a:xfrm>
            <a:off x="107503" y="31616"/>
            <a:ext cx="8967529" cy="6493728"/>
          </a:xfrm>
          <a:prstGeom prst="rect">
            <a:avLst/>
          </a:prstGeom>
        </p:spPr>
      </p:pic>
    </p:spTree>
    <p:extLst>
      <p:ext uri="{BB962C8B-B14F-4D97-AF65-F5344CB8AC3E}">
        <p14:creationId xmlns:p14="http://schemas.microsoft.com/office/powerpoint/2010/main" val="40710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D5B3E-5B84-478C-8A04-E51D04625720}"/>
              </a:ext>
            </a:extLst>
          </p:cNvPr>
          <p:cNvSpPr txBox="1"/>
          <p:nvPr/>
        </p:nvSpPr>
        <p:spPr>
          <a:xfrm>
            <a:off x="755576" y="1340768"/>
            <a:ext cx="7920880" cy="1938992"/>
          </a:xfrm>
          <a:prstGeom prst="rect">
            <a:avLst/>
          </a:prstGeom>
          <a:noFill/>
        </p:spPr>
        <p:txBody>
          <a:bodyPr wrap="square" rtlCol="0">
            <a:spAutoFit/>
          </a:bodyPr>
          <a:lstStyle/>
          <a:p>
            <a:r>
              <a:rPr lang="en-GB" sz="6000" dirty="0"/>
              <a:t>Thank you for listening.</a:t>
            </a:r>
          </a:p>
          <a:p>
            <a:r>
              <a:rPr lang="en-GB" sz="6000" dirty="0"/>
              <a:t>Any questions?</a:t>
            </a:r>
          </a:p>
        </p:txBody>
      </p:sp>
    </p:spTree>
    <p:extLst>
      <p:ext uri="{BB962C8B-B14F-4D97-AF65-F5344CB8AC3E}">
        <p14:creationId xmlns:p14="http://schemas.microsoft.com/office/powerpoint/2010/main" val="230369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836712"/>
            <a:ext cx="8208912" cy="5262979"/>
          </a:xfrm>
          <a:prstGeom prst="rect">
            <a:avLst/>
          </a:prstGeom>
        </p:spPr>
        <p:txBody>
          <a:bodyPr wrap="square">
            <a:spAutoFit/>
          </a:bodyPr>
          <a:lstStyle/>
          <a:p>
            <a:pPr marL="457200" indent="-457200">
              <a:buFont typeface="Arial" panose="020B0604020202020204" pitchFamily="34" charset="0"/>
              <a:buChar char="•"/>
            </a:pPr>
            <a:r>
              <a:rPr lang="en-GB" sz="2800" dirty="0">
                <a:latin typeface="Arial" panose="020B0604020202020204" pitchFamily="34" charset="0"/>
              </a:rPr>
              <a:t>Good attendance &amp; punctuality are essential.</a:t>
            </a:r>
          </a:p>
          <a:p>
            <a:pPr marL="457200" indent="-457200">
              <a:buFont typeface="Arial" panose="020B0604020202020204" pitchFamily="34" charset="0"/>
              <a:buChar char="•"/>
            </a:pPr>
            <a:r>
              <a:rPr lang="en-GB" sz="2800" dirty="0">
                <a:latin typeface="Arial" panose="020B0604020202020204" pitchFamily="34" charset="0"/>
              </a:rPr>
              <a:t>Persistent non-attendance threshold is 90% (info gets passed to the LA) – 3 days in half a term.</a:t>
            </a:r>
          </a:p>
          <a:p>
            <a:pPr marL="457200" indent="-457200">
              <a:buFont typeface="Arial" panose="020B0604020202020204" pitchFamily="34" charset="0"/>
              <a:buChar char="•"/>
            </a:pPr>
            <a:r>
              <a:rPr lang="en-GB" sz="2800" dirty="0">
                <a:latin typeface="Arial" panose="020B0604020202020204" pitchFamily="34" charset="0"/>
              </a:rPr>
              <a:t>If illness is affecting attendance we will contact the school nurse for advice.</a:t>
            </a:r>
          </a:p>
          <a:p>
            <a:pPr marL="457200" indent="-457200">
              <a:buFont typeface="Arial" panose="020B0604020202020204" pitchFamily="34" charset="0"/>
              <a:buChar char="•"/>
            </a:pPr>
            <a:r>
              <a:rPr lang="en-GB" sz="2800" dirty="0">
                <a:latin typeface="Arial" panose="020B0604020202020204" pitchFamily="34" charset="0"/>
              </a:rPr>
              <a:t>Term-time holidays will only be authorized in exceptional circumstances (fines for 5 days absence).</a:t>
            </a:r>
          </a:p>
          <a:p>
            <a:pPr marL="457200" indent="-457200">
              <a:buFont typeface="Arial" panose="020B0604020202020204" pitchFamily="34" charset="0"/>
              <a:buChar char="•"/>
            </a:pPr>
            <a:r>
              <a:rPr lang="en-GB" sz="2800" dirty="0">
                <a:latin typeface="Arial" panose="020B0604020202020204" pitchFamily="34" charset="0"/>
              </a:rPr>
              <a:t>Good punctuality is important as well children will miss valuable learning time if they are late.</a:t>
            </a:r>
          </a:p>
          <a:p>
            <a:endParaRPr lang="en-GB" sz="2800" dirty="0">
              <a:latin typeface="Arial" panose="020B0604020202020204" pitchFamily="34" charset="0"/>
            </a:endParaRPr>
          </a:p>
        </p:txBody>
      </p:sp>
      <p:sp>
        <p:nvSpPr>
          <p:cNvPr id="3" name="Rectangle 2"/>
          <p:cNvSpPr/>
          <p:nvPr/>
        </p:nvSpPr>
        <p:spPr>
          <a:xfrm>
            <a:off x="3069703" y="188640"/>
            <a:ext cx="330571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Attendance</a:t>
            </a:r>
          </a:p>
        </p:txBody>
      </p:sp>
    </p:spTree>
    <p:extLst>
      <p:ext uri="{BB962C8B-B14F-4D97-AF65-F5344CB8AC3E}">
        <p14:creationId xmlns:p14="http://schemas.microsoft.com/office/powerpoint/2010/main" val="266481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19282692"/>
              </p:ext>
            </p:extLst>
          </p:nvPr>
        </p:nvGraphicFramePr>
        <p:xfrm>
          <a:off x="251520" y="116632"/>
          <a:ext cx="8784977" cy="5546830"/>
        </p:xfrm>
        <a:graphic>
          <a:graphicData uri="http://schemas.openxmlformats.org/drawingml/2006/table">
            <a:tbl>
              <a:tblPr firstRow="1" bandRow="1">
                <a:tableStyleId>{5940675A-B579-460E-94D1-54222C63F5DA}</a:tableStyleId>
              </a:tblPr>
              <a:tblGrid>
                <a:gridCol w="79208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800201">
                  <a:extLst>
                    <a:ext uri="{9D8B030D-6E8A-4147-A177-3AD203B41FA5}">
                      <a16:colId xmlns:a16="http://schemas.microsoft.com/office/drawing/2014/main" val="20005"/>
                    </a:ext>
                  </a:extLst>
                </a:gridCol>
              </a:tblGrid>
              <a:tr h="630070">
                <a:tc>
                  <a:txBody>
                    <a:bodyPr/>
                    <a:lstStyle/>
                    <a:p>
                      <a:endParaRPr lang="en-GB" sz="1400" dirty="0"/>
                    </a:p>
                  </a:txBody>
                  <a:tcPr/>
                </a:tc>
                <a:tc>
                  <a:txBody>
                    <a:bodyPr/>
                    <a:lstStyle/>
                    <a:p>
                      <a:r>
                        <a:rPr lang="en-GB" sz="1400" dirty="0"/>
                        <a:t>Monday</a:t>
                      </a:r>
                    </a:p>
                  </a:txBody>
                  <a:tcPr>
                    <a:solidFill>
                      <a:schemeClr val="accent4">
                        <a:lumMod val="60000"/>
                        <a:lumOff val="40000"/>
                      </a:schemeClr>
                    </a:solidFill>
                  </a:tcPr>
                </a:tc>
                <a:tc>
                  <a:txBody>
                    <a:bodyPr/>
                    <a:lstStyle/>
                    <a:p>
                      <a:r>
                        <a:rPr lang="en-GB" sz="1400" dirty="0"/>
                        <a:t>Tuesday</a:t>
                      </a:r>
                    </a:p>
                  </a:txBody>
                  <a:tcPr>
                    <a:solidFill>
                      <a:schemeClr val="accent2"/>
                    </a:solidFill>
                  </a:tcPr>
                </a:tc>
                <a:tc>
                  <a:txBody>
                    <a:bodyPr/>
                    <a:lstStyle/>
                    <a:p>
                      <a:r>
                        <a:rPr lang="en-GB" sz="1400" dirty="0"/>
                        <a:t>Wednesday</a:t>
                      </a:r>
                    </a:p>
                  </a:txBody>
                  <a:tcPr>
                    <a:solidFill>
                      <a:schemeClr val="accent4">
                        <a:lumMod val="60000"/>
                        <a:lumOff val="40000"/>
                      </a:schemeClr>
                    </a:solidFill>
                  </a:tcPr>
                </a:tc>
                <a:tc>
                  <a:txBody>
                    <a:bodyPr/>
                    <a:lstStyle/>
                    <a:p>
                      <a:r>
                        <a:rPr lang="en-GB" sz="1400" dirty="0"/>
                        <a:t>Thursday</a:t>
                      </a:r>
                    </a:p>
                  </a:txBody>
                  <a:tcPr>
                    <a:solidFill>
                      <a:schemeClr val="accent6">
                        <a:lumMod val="60000"/>
                        <a:lumOff val="40000"/>
                      </a:schemeClr>
                    </a:solidFill>
                  </a:tcPr>
                </a:tc>
                <a:tc>
                  <a:txBody>
                    <a:bodyPr/>
                    <a:lstStyle/>
                    <a:p>
                      <a:r>
                        <a:rPr lang="en-GB" sz="1400" dirty="0"/>
                        <a:t>Friday</a:t>
                      </a:r>
                    </a:p>
                  </a:txBody>
                  <a:tcPr>
                    <a:solidFill>
                      <a:srgbClr val="00B0F0"/>
                    </a:solidFill>
                  </a:tcPr>
                </a:tc>
                <a:extLst>
                  <a:ext uri="{0D108BD9-81ED-4DB2-BD59-A6C34878D82A}">
                    <a16:rowId xmlns:a16="http://schemas.microsoft.com/office/drawing/2014/main" val="10000"/>
                  </a:ext>
                </a:extLst>
              </a:tr>
              <a:tr h="630070">
                <a:tc>
                  <a:txBody>
                    <a:bodyPr/>
                    <a:lstStyle/>
                    <a:p>
                      <a:r>
                        <a:rPr lang="en-GB" sz="1400" dirty="0"/>
                        <a:t>9.00</a:t>
                      </a:r>
                    </a:p>
                  </a:txBody>
                  <a:tcPr/>
                </a:tc>
                <a:tc>
                  <a:txBody>
                    <a:bodyPr/>
                    <a:lstStyle/>
                    <a:p>
                      <a:r>
                        <a:rPr lang="en-GB" sz="1400" dirty="0"/>
                        <a:t>Guided reading/independent</a:t>
                      </a:r>
                      <a:r>
                        <a:rPr lang="en-GB" sz="1400" baseline="0" dirty="0"/>
                        <a:t> comprehension</a:t>
                      </a:r>
                      <a:endParaRPr lang="en-GB" sz="1400"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Guided reading/independent</a:t>
                      </a:r>
                      <a:r>
                        <a:rPr lang="en-GB" sz="1400" baseline="0" dirty="0"/>
                        <a:t> comprehension</a:t>
                      </a:r>
                      <a:endParaRPr lang="en-GB" sz="1400" dirty="0"/>
                    </a:p>
                    <a:p>
                      <a:endParaRPr lang="en-GB" sz="1400" dirty="0"/>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Guided</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Reading/ comprehension</a:t>
                      </a:r>
                    </a:p>
                  </a:txBody>
                  <a:tcPr>
                    <a:solidFill>
                      <a:schemeClr val="accent4">
                        <a:lumMod val="60000"/>
                        <a:lumOff val="40000"/>
                      </a:schemeClr>
                    </a:solidFill>
                  </a:tcPr>
                </a:tc>
                <a:tc rowSpan="2">
                  <a:txBody>
                    <a:bodyPr/>
                    <a:lstStyle/>
                    <a:p>
                      <a:r>
                        <a:rPr lang="en-GB" sz="1400" dirty="0"/>
                        <a:t>Maths</a:t>
                      </a:r>
                    </a:p>
                  </a:txBody>
                  <a:tcPr>
                    <a:solidFill>
                      <a:schemeClr val="accent6">
                        <a:lumMod val="60000"/>
                        <a:lumOff val="40000"/>
                      </a:schemeClr>
                    </a:solidFill>
                  </a:tcPr>
                </a:tc>
                <a:tc rowSpan="2">
                  <a:txBody>
                    <a:bodyPr/>
                    <a:lstStyle/>
                    <a:p>
                      <a:r>
                        <a:rPr lang="en-GB" sz="1400" dirty="0"/>
                        <a:t>Spelling Test</a:t>
                      </a:r>
                    </a:p>
                    <a:p>
                      <a:endParaRPr lang="en-GB" sz="1400" dirty="0"/>
                    </a:p>
                    <a:p>
                      <a:r>
                        <a:rPr lang="en-GB" sz="1400" dirty="0"/>
                        <a:t>PE</a:t>
                      </a:r>
                    </a:p>
                  </a:txBody>
                  <a:tcPr>
                    <a:solidFill>
                      <a:srgbClr val="00B0F0"/>
                    </a:solidFill>
                  </a:tcPr>
                </a:tc>
                <a:extLst>
                  <a:ext uri="{0D108BD9-81ED-4DB2-BD59-A6C34878D82A}">
                    <a16:rowId xmlns:a16="http://schemas.microsoft.com/office/drawing/2014/main" val="10001"/>
                  </a:ext>
                </a:extLst>
              </a:tr>
              <a:tr h="630070">
                <a:tc>
                  <a:txBody>
                    <a:bodyPr/>
                    <a:lstStyle/>
                    <a:p>
                      <a:r>
                        <a:rPr lang="en-GB" sz="1400" dirty="0"/>
                        <a:t>9.30</a:t>
                      </a:r>
                    </a:p>
                  </a:txBody>
                  <a:tcPr/>
                </a:tc>
                <a:tc>
                  <a:txBody>
                    <a:bodyPr/>
                    <a:lstStyle/>
                    <a:p>
                      <a:r>
                        <a:rPr lang="en-GB" sz="1400" dirty="0"/>
                        <a:t>maths</a:t>
                      </a:r>
                    </a:p>
                  </a:txBody>
                  <a:tcPr>
                    <a:solidFill>
                      <a:schemeClr val="accent4">
                        <a:lumMod val="60000"/>
                        <a:lumOff val="40000"/>
                      </a:schemeClr>
                    </a:solidFill>
                  </a:tcPr>
                </a:tc>
                <a:tc>
                  <a:txBody>
                    <a:bodyPr/>
                    <a:lstStyle/>
                    <a:p>
                      <a:r>
                        <a:rPr lang="en-GB" sz="1400" dirty="0"/>
                        <a:t>maths</a:t>
                      </a:r>
                    </a:p>
                  </a:txBody>
                  <a:tcPr>
                    <a:solidFill>
                      <a:schemeClr val="accent2"/>
                    </a:solidFill>
                  </a:tcPr>
                </a:tc>
                <a:tc>
                  <a:txBody>
                    <a:bodyPr/>
                    <a:lstStyle/>
                    <a:p>
                      <a:r>
                        <a:rPr lang="en-GB" sz="1400" dirty="0"/>
                        <a:t>maths</a:t>
                      </a:r>
                    </a:p>
                  </a:txBody>
                  <a:tcPr>
                    <a:solidFill>
                      <a:schemeClr val="accent4">
                        <a:lumMod val="60000"/>
                        <a:lumOff val="40000"/>
                      </a:schemeClr>
                    </a:solidFill>
                  </a:tcPr>
                </a:tc>
                <a:tc vMerge="1">
                  <a:txBody>
                    <a:bodyPr/>
                    <a:lstStyle/>
                    <a:p>
                      <a:endParaRPr lang="en-GB" sz="1400" dirty="0"/>
                    </a:p>
                  </a:txBody>
                  <a:tcPr>
                    <a:solidFill>
                      <a:schemeClr val="accent6">
                        <a:lumMod val="60000"/>
                        <a:lumOff val="40000"/>
                      </a:schemeClr>
                    </a:solidFill>
                  </a:tcPr>
                </a:tc>
                <a:tc vMerge="1">
                  <a:txBody>
                    <a:bodyPr/>
                    <a:lstStyle/>
                    <a:p>
                      <a:endParaRPr lang="en-GB" sz="1400" dirty="0"/>
                    </a:p>
                  </a:txBody>
                  <a:tcPr>
                    <a:solidFill>
                      <a:schemeClr val="accent6">
                        <a:lumMod val="60000"/>
                        <a:lumOff val="40000"/>
                      </a:schemeClr>
                    </a:solidFill>
                  </a:tcPr>
                </a:tc>
                <a:extLst>
                  <a:ext uri="{0D108BD9-81ED-4DB2-BD59-A6C34878D82A}">
                    <a16:rowId xmlns:a16="http://schemas.microsoft.com/office/drawing/2014/main" val="10002"/>
                  </a:ext>
                </a:extLst>
              </a:tr>
              <a:tr h="630070">
                <a:tc>
                  <a:txBody>
                    <a:bodyPr/>
                    <a:lstStyle/>
                    <a:p>
                      <a:r>
                        <a:rPr lang="en-GB" sz="1400" dirty="0"/>
                        <a:t>11.00</a:t>
                      </a:r>
                    </a:p>
                  </a:txBody>
                  <a:tcPr/>
                </a:tc>
                <a:tc>
                  <a:txBody>
                    <a:bodyPr/>
                    <a:lstStyle/>
                    <a:p>
                      <a:r>
                        <a:rPr lang="en-GB" sz="1400" dirty="0"/>
                        <a:t>arithmetic</a:t>
                      </a:r>
                    </a:p>
                  </a:txBody>
                  <a:tcPr>
                    <a:solidFill>
                      <a:schemeClr val="accent4">
                        <a:lumMod val="60000"/>
                        <a:lumOff val="40000"/>
                      </a:schemeClr>
                    </a:solidFill>
                  </a:tcPr>
                </a:tc>
                <a:tc>
                  <a:txBody>
                    <a:bodyPr/>
                    <a:lstStyle/>
                    <a:p>
                      <a:r>
                        <a:rPr lang="en-GB" sz="1400" dirty="0"/>
                        <a:t>arithmetic</a:t>
                      </a:r>
                    </a:p>
                  </a:txBody>
                  <a:tcPr>
                    <a:solidFill>
                      <a:schemeClr val="accent2"/>
                    </a:solidFill>
                  </a:tcPr>
                </a:tc>
                <a:tc>
                  <a:txBody>
                    <a:bodyPr/>
                    <a:lstStyle/>
                    <a:p>
                      <a:r>
                        <a:rPr lang="en-GB" sz="1400" dirty="0"/>
                        <a:t>arithmetic</a:t>
                      </a:r>
                    </a:p>
                  </a:txBody>
                  <a:tcPr>
                    <a:solidFill>
                      <a:schemeClr val="accent4">
                        <a:lumMod val="60000"/>
                        <a:lumOff val="40000"/>
                      </a:schemeClr>
                    </a:solidFill>
                  </a:tcPr>
                </a:tc>
                <a:tc>
                  <a:txBody>
                    <a:bodyPr/>
                    <a:lstStyle/>
                    <a:p>
                      <a:r>
                        <a:rPr lang="en-US" sz="1400" dirty="0"/>
                        <a:t>PE</a:t>
                      </a:r>
                      <a:endParaRPr lang="en-GB" sz="1400" dirty="0"/>
                    </a:p>
                  </a:txBody>
                  <a:tcPr>
                    <a:solidFill>
                      <a:schemeClr val="accent6">
                        <a:lumMod val="60000"/>
                        <a:lumOff val="40000"/>
                      </a:schemeClr>
                    </a:solidFill>
                  </a:tcPr>
                </a:tc>
                <a:tc rowSpan="2">
                  <a:txBody>
                    <a:bodyPr/>
                    <a:lstStyle/>
                    <a:p>
                      <a:r>
                        <a:rPr lang="en-GB" sz="1400" dirty="0"/>
                        <a:t>Spelling lesson</a:t>
                      </a:r>
                    </a:p>
                    <a:p>
                      <a:endParaRPr lang="en-GB" sz="1400" dirty="0"/>
                    </a:p>
                    <a:p>
                      <a:endParaRPr lang="en-GB" sz="1400" dirty="0"/>
                    </a:p>
                    <a:p>
                      <a:r>
                        <a:rPr lang="en-GB" sz="1400" dirty="0"/>
                        <a:t>RE</a:t>
                      </a:r>
                    </a:p>
                  </a:txBody>
                  <a:tcPr>
                    <a:solidFill>
                      <a:srgbClr val="00B0F0"/>
                    </a:solidFill>
                  </a:tcPr>
                </a:tc>
                <a:extLst>
                  <a:ext uri="{0D108BD9-81ED-4DB2-BD59-A6C34878D82A}">
                    <a16:rowId xmlns:a16="http://schemas.microsoft.com/office/drawing/2014/main" val="10003"/>
                  </a:ext>
                </a:extLst>
              </a:tr>
              <a:tr h="720080">
                <a:tc>
                  <a:txBody>
                    <a:bodyPr/>
                    <a:lstStyle/>
                    <a:p>
                      <a:r>
                        <a:rPr lang="en-GB" sz="1400" dirty="0"/>
                        <a:t>11.30</a:t>
                      </a:r>
                    </a:p>
                  </a:txBody>
                  <a:tcPr/>
                </a:tc>
                <a:tc>
                  <a:txBody>
                    <a:bodyPr/>
                    <a:lstStyle/>
                    <a:p>
                      <a:r>
                        <a:rPr lang="en-GB" sz="1400" dirty="0"/>
                        <a:t>English</a:t>
                      </a:r>
                    </a:p>
                  </a:txBody>
                  <a:tcPr>
                    <a:solidFill>
                      <a:schemeClr val="accent4">
                        <a:lumMod val="60000"/>
                        <a:lumOff val="40000"/>
                      </a:schemeClr>
                    </a:solidFill>
                  </a:tcPr>
                </a:tc>
                <a:tc>
                  <a:txBody>
                    <a:bodyPr/>
                    <a:lstStyle/>
                    <a:p>
                      <a:r>
                        <a:rPr lang="en-GB" sz="1400" dirty="0"/>
                        <a:t>English</a:t>
                      </a:r>
                    </a:p>
                  </a:txBody>
                  <a:tcPr>
                    <a:solidFill>
                      <a:schemeClr val="accent2"/>
                    </a:solidFill>
                  </a:tcPr>
                </a:tc>
                <a:tc>
                  <a:txBody>
                    <a:bodyPr/>
                    <a:lstStyle/>
                    <a:p>
                      <a:r>
                        <a:rPr lang="en-GB" sz="1400" dirty="0"/>
                        <a:t>English</a:t>
                      </a:r>
                    </a:p>
                  </a:txBody>
                  <a:tcPr>
                    <a:solidFill>
                      <a:schemeClr val="accent4">
                        <a:lumMod val="60000"/>
                        <a:lumOff val="40000"/>
                      </a:schemeClr>
                    </a:solidFill>
                  </a:tcPr>
                </a:tc>
                <a:tc>
                  <a:txBody>
                    <a:bodyPr/>
                    <a:lstStyle/>
                    <a:p>
                      <a:r>
                        <a:rPr lang="en-US" sz="1400" dirty="0" err="1"/>
                        <a:t>Timestables</a:t>
                      </a:r>
                      <a:endParaRPr lang="en-US" sz="1400" dirty="0"/>
                    </a:p>
                    <a:p>
                      <a:r>
                        <a:rPr lang="en-US" sz="1400" dirty="0"/>
                        <a:t>/ Reasoning</a:t>
                      </a:r>
                      <a:endParaRPr lang="en-GB" sz="1400" dirty="0"/>
                    </a:p>
                  </a:txBody>
                  <a:tcPr>
                    <a:solidFill>
                      <a:schemeClr val="accent6">
                        <a:lumMod val="60000"/>
                        <a:lumOff val="40000"/>
                      </a:schemeClr>
                    </a:solidFill>
                  </a:tcPr>
                </a:tc>
                <a:tc vMerge="1">
                  <a:txBody>
                    <a:bodyPr/>
                    <a:lstStyle/>
                    <a:p>
                      <a:endParaRPr lang="en-GB" dirty="0"/>
                    </a:p>
                  </a:txBody>
                  <a:tcPr>
                    <a:solidFill>
                      <a:schemeClr val="accent4">
                        <a:lumMod val="60000"/>
                        <a:lumOff val="40000"/>
                      </a:schemeClr>
                    </a:solidFill>
                  </a:tcPr>
                </a:tc>
                <a:extLst>
                  <a:ext uri="{0D108BD9-81ED-4DB2-BD59-A6C34878D82A}">
                    <a16:rowId xmlns:a16="http://schemas.microsoft.com/office/drawing/2014/main" val="10004"/>
                  </a:ext>
                </a:extLst>
              </a:tr>
              <a:tr h="630070">
                <a:tc>
                  <a:txBody>
                    <a:bodyPr/>
                    <a:lstStyle/>
                    <a:p>
                      <a:r>
                        <a:rPr lang="en-GB" sz="1400" dirty="0"/>
                        <a:t>1.30</a:t>
                      </a:r>
                    </a:p>
                  </a:txBody>
                  <a:tcPr/>
                </a:tc>
                <a:tc rowSpan="3">
                  <a:txBody>
                    <a:bodyPr/>
                    <a:lstStyle/>
                    <a:p>
                      <a:r>
                        <a:rPr lang="en-GB" sz="1400" dirty="0"/>
                        <a:t>History, art, science</a:t>
                      </a:r>
                    </a:p>
                    <a:p>
                      <a:endParaRPr lang="en-GB" sz="1400" dirty="0"/>
                    </a:p>
                    <a:p>
                      <a:endParaRPr lang="en-GB" sz="1400" dirty="0"/>
                    </a:p>
                    <a:p>
                      <a:endParaRPr lang="en-GB" sz="1400" dirty="0"/>
                    </a:p>
                    <a:p>
                      <a:endParaRPr lang="en-GB" sz="1400" dirty="0"/>
                    </a:p>
                    <a:p>
                      <a:endParaRPr lang="en-GB" sz="1400" dirty="0"/>
                    </a:p>
                    <a:p>
                      <a:r>
                        <a:rPr lang="en-GB" sz="1400" dirty="0"/>
                        <a:t>Mandarin (3.00)</a:t>
                      </a:r>
                    </a:p>
                    <a:p>
                      <a:endParaRPr lang="en-GB" sz="1400" dirty="0"/>
                    </a:p>
                  </a:txBody>
                  <a:tcPr>
                    <a:solidFill>
                      <a:schemeClr val="accent4">
                        <a:lumMod val="60000"/>
                        <a:lumOff val="40000"/>
                      </a:schemeClr>
                    </a:solidFill>
                  </a:tcPr>
                </a:tc>
                <a:tc>
                  <a:txBody>
                    <a:bodyPr/>
                    <a:lstStyle/>
                    <a:p>
                      <a:r>
                        <a:rPr lang="en-GB" sz="1400" dirty="0"/>
                        <a:t>Computing</a:t>
                      </a:r>
                    </a:p>
                    <a:p>
                      <a:r>
                        <a:rPr lang="en-GB" sz="1400" dirty="0"/>
                        <a:t>Junior</a:t>
                      </a:r>
                      <a:r>
                        <a:rPr lang="en-GB" sz="1400" baseline="0" dirty="0"/>
                        <a:t> Jam</a:t>
                      </a:r>
                      <a:endParaRPr lang="en-GB" sz="1400" dirty="0"/>
                    </a:p>
                  </a:txBody>
                  <a:tcPr>
                    <a:solidFill>
                      <a:schemeClr val="accent2"/>
                    </a:solidFill>
                  </a:tcPr>
                </a:tc>
                <a:tc>
                  <a:txBody>
                    <a:bodyPr/>
                    <a:lstStyle/>
                    <a:p>
                      <a:r>
                        <a:rPr lang="en-GB" sz="1400" dirty="0"/>
                        <a:t>History</a:t>
                      </a:r>
                      <a:r>
                        <a:rPr lang="en-GB" sz="1400" baseline="0" dirty="0"/>
                        <a:t>, </a:t>
                      </a:r>
                      <a:r>
                        <a:rPr lang="en-GB" sz="1400" dirty="0"/>
                        <a:t>art or science</a:t>
                      </a:r>
                    </a:p>
                  </a:txBody>
                  <a:tcPr>
                    <a:solidFill>
                      <a:schemeClr val="accent4">
                        <a:lumMod val="60000"/>
                        <a:lumOff val="40000"/>
                      </a:schemeClr>
                    </a:solidFill>
                  </a:tcPr>
                </a:tc>
                <a:tc rowSpan="3">
                  <a:txBody>
                    <a:bodyPr/>
                    <a:lstStyle/>
                    <a:p>
                      <a:r>
                        <a:rPr lang="en-US" sz="1400" dirty="0"/>
                        <a:t>Music</a:t>
                      </a:r>
                    </a:p>
                    <a:p>
                      <a:endParaRPr lang="en-US" sz="1400" dirty="0"/>
                    </a:p>
                    <a:p>
                      <a:endParaRPr lang="en-US" sz="1400" dirty="0"/>
                    </a:p>
                    <a:p>
                      <a:r>
                        <a:rPr lang="en-US" sz="1400" dirty="0"/>
                        <a:t>PSHE/My Happy Mind</a:t>
                      </a:r>
                      <a:endParaRPr lang="en-GB" sz="1400" dirty="0"/>
                    </a:p>
                  </a:txBody>
                  <a:tcPr>
                    <a:solidFill>
                      <a:schemeClr val="accent6">
                        <a:lumMod val="60000"/>
                        <a:lumOff val="40000"/>
                      </a:schemeClr>
                    </a:solidFill>
                  </a:tcPr>
                </a:tc>
                <a:tc rowSpan="2">
                  <a:txBody>
                    <a:bodyPr/>
                    <a:lstStyle/>
                    <a:p>
                      <a:r>
                        <a:rPr lang="en-GB" sz="1400" dirty="0"/>
                        <a:t>History,</a:t>
                      </a:r>
                      <a:r>
                        <a:rPr lang="en-GB" sz="1400" baseline="0" dirty="0"/>
                        <a:t> art, science or English or maths.</a:t>
                      </a:r>
                      <a:endParaRPr lang="en-GB" sz="1400" dirty="0"/>
                    </a:p>
                    <a:p>
                      <a:endParaRPr lang="en-GB" sz="1400" dirty="0"/>
                    </a:p>
                    <a:p>
                      <a:endParaRPr lang="en-GB" sz="1400" dirty="0"/>
                    </a:p>
                  </a:txBody>
                  <a:tcPr>
                    <a:solidFill>
                      <a:schemeClr val="accent2"/>
                    </a:solidFill>
                  </a:tcPr>
                </a:tc>
                <a:extLst>
                  <a:ext uri="{0D108BD9-81ED-4DB2-BD59-A6C34878D82A}">
                    <a16:rowId xmlns:a16="http://schemas.microsoft.com/office/drawing/2014/main" val="10005"/>
                  </a:ext>
                </a:extLst>
              </a:tr>
              <a:tr h="630070">
                <a:tc>
                  <a:txBody>
                    <a:bodyPr/>
                    <a:lstStyle/>
                    <a:p>
                      <a:r>
                        <a:rPr lang="en-GB" sz="1400" dirty="0"/>
                        <a:t>2.30</a:t>
                      </a:r>
                    </a:p>
                  </a:txBody>
                  <a:tcPr/>
                </a:tc>
                <a:tc vMerge="1">
                  <a:txBody>
                    <a:bodyPr/>
                    <a:lstStyle/>
                    <a:p>
                      <a:endParaRPr lang="en-GB" sz="1400" dirty="0"/>
                    </a:p>
                  </a:txBody>
                  <a:tcPr>
                    <a:solidFill>
                      <a:schemeClr val="accent4">
                        <a:lumMod val="60000"/>
                        <a:lumOff val="40000"/>
                      </a:schemeClr>
                    </a:solidFill>
                  </a:tcPr>
                </a:tc>
                <a:tc rowSpan="2">
                  <a:txBody>
                    <a:bodyPr/>
                    <a:lstStyle/>
                    <a:p>
                      <a:r>
                        <a:rPr lang="en-GB" sz="1400" dirty="0"/>
                        <a:t>history, art or science</a:t>
                      </a:r>
                    </a:p>
                  </a:txBody>
                  <a:tcP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History,</a:t>
                      </a:r>
                      <a:r>
                        <a:rPr lang="en-GB" sz="1400" baseline="0" dirty="0"/>
                        <a:t> art or 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t>Assembly</a:t>
                      </a:r>
                    </a:p>
                  </a:txBody>
                  <a:tcPr>
                    <a:solidFill>
                      <a:schemeClr val="accent4">
                        <a:lumMod val="60000"/>
                        <a:lumOff val="40000"/>
                      </a:schemeClr>
                    </a:solidFill>
                  </a:tcPr>
                </a:tc>
                <a:tc vMerge="1">
                  <a:txBody>
                    <a:bodyPr/>
                    <a:lstStyle/>
                    <a:p>
                      <a:endParaRPr lang="en-GB" sz="1400" dirty="0"/>
                    </a:p>
                  </a:txBody>
                  <a:tcPr>
                    <a:solidFill>
                      <a:schemeClr val="accent1">
                        <a:lumMod val="60000"/>
                        <a:lumOff val="40000"/>
                      </a:schemeClr>
                    </a:solidFill>
                  </a:tcPr>
                </a:tc>
                <a:tc vMerge="1">
                  <a:txBody>
                    <a:bodyPr/>
                    <a:lstStyle/>
                    <a:p>
                      <a:endParaRPr lang="en-GB" sz="1400" dirty="0"/>
                    </a:p>
                  </a:txBody>
                  <a:tcPr>
                    <a:solidFill>
                      <a:schemeClr val="accent4">
                        <a:lumMod val="60000"/>
                        <a:lumOff val="40000"/>
                      </a:schemeClr>
                    </a:solidFill>
                  </a:tcPr>
                </a:tc>
                <a:extLst>
                  <a:ext uri="{0D108BD9-81ED-4DB2-BD59-A6C34878D82A}">
                    <a16:rowId xmlns:a16="http://schemas.microsoft.com/office/drawing/2014/main" val="10006"/>
                  </a:ext>
                </a:extLst>
              </a:tr>
              <a:tr h="630070">
                <a:tc>
                  <a:txBody>
                    <a:bodyPr/>
                    <a:lstStyle/>
                    <a:p>
                      <a:r>
                        <a:rPr lang="en-GB" sz="1400" dirty="0"/>
                        <a:t>3.10</a:t>
                      </a:r>
                    </a:p>
                  </a:txBody>
                  <a:tcPr/>
                </a:tc>
                <a:tc vMerge="1">
                  <a:txBody>
                    <a:bodyPr/>
                    <a:lstStyle/>
                    <a:p>
                      <a:endParaRPr lang="en-GB" sz="1400" dirty="0"/>
                    </a:p>
                  </a:txBody>
                  <a:tcPr>
                    <a:solidFill>
                      <a:schemeClr val="accent4">
                        <a:lumMod val="60000"/>
                        <a:lumOff val="40000"/>
                      </a:schemeClr>
                    </a:solidFill>
                  </a:tcPr>
                </a:tc>
                <a:tc vMerge="1">
                  <a:txBody>
                    <a:bodyPr/>
                    <a:lstStyle/>
                    <a:p>
                      <a:endParaRPr lang="en-GB" sz="1400" dirty="0"/>
                    </a:p>
                  </a:txBody>
                  <a:tcPr>
                    <a:solidFill>
                      <a:schemeClr val="accent4">
                        <a:lumMod val="60000"/>
                        <a:lumOff val="40000"/>
                      </a:schemeClr>
                    </a:solidFill>
                  </a:tcPr>
                </a:tc>
                <a:tc vMerge="1">
                  <a:txBody>
                    <a:bodyPr/>
                    <a:lstStyle/>
                    <a:p>
                      <a:endParaRPr lang="en-GB" sz="1400" dirty="0"/>
                    </a:p>
                  </a:txBody>
                  <a:tcPr>
                    <a:solidFill>
                      <a:schemeClr val="accent4">
                        <a:lumMod val="60000"/>
                        <a:lumOff val="40000"/>
                      </a:schemeClr>
                    </a:solidFill>
                  </a:tcPr>
                </a:tc>
                <a:tc vMerge="1">
                  <a:txBody>
                    <a:bodyPr/>
                    <a:lstStyle/>
                    <a:p>
                      <a:endParaRPr lang="en-GB" sz="1400" dirty="0"/>
                    </a:p>
                  </a:txBody>
                  <a:tcPr>
                    <a:solidFill>
                      <a:schemeClr val="accent1">
                        <a:lumMod val="60000"/>
                        <a:lumOff val="40000"/>
                      </a:schemeClr>
                    </a:solidFill>
                  </a:tcPr>
                </a:tc>
                <a:tc>
                  <a:txBody>
                    <a:bodyPr/>
                    <a:lstStyle/>
                    <a:p>
                      <a:r>
                        <a:rPr lang="en-GB" sz="1400" dirty="0"/>
                        <a:t>3.00</a:t>
                      </a:r>
                    </a:p>
                    <a:p>
                      <a:r>
                        <a:rPr lang="en-GB" sz="1400" dirty="0"/>
                        <a:t>Assembly</a:t>
                      </a:r>
                    </a:p>
                    <a:p>
                      <a:endParaRPr lang="en-GB" sz="1400" dirty="0"/>
                    </a:p>
                  </a:txBody>
                  <a:tcPr>
                    <a:solidFill>
                      <a:schemeClr val="accent2"/>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241220" y="5761959"/>
            <a:ext cx="6408712" cy="1200329"/>
          </a:xfrm>
          <a:prstGeom prst="rect">
            <a:avLst/>
          </a:prstGeom>
          <a:noFill/>
        </p:spPr>
        <p:txBody>
          <a:bodyPr wrap="square" rtlCol="0">
            <a:spAutoFit/>
          </a:bodyPr>
          <a:lstStyle/>
          <a:p>
            <a:r>
              <a:rPr lang="en-GB" dirty="0"/>
              <a:t>Brown – Mrs Jacques, Mrs Hughes</a:t>
            </a:r>
          </a:p>
          <a:p>
            <a:r>
              <a:rPr lang="en-GB" dirty="0"/>
              <a:t>Purple – Mr Richardson, </a:t>
            </a:r>
          </a:p>
          <a:p>
            <a:r>
              <a:rPr lang="en-GB" dirty="0"/>
              <a:t>Green – Mrs Jacques</a:t>
            </a:r>
          </a:p>
          <a:p>
            <a:r>
              <a:rPr lang="en-GB" dirty="0"/>
              <a:t>Blue- Mrs Hughes</a:t>
            </a:r>
          </a:p>
        </p:txBody>
      </p:sp>
    </p:spTree>
    <p:extLst>
      <p:ext uri="{BB962C8B-B14F-4D97-AF65-F5344CB8AC3E}">
        <p14:creationId xmlns:p14="http://schemas.microsoft.com/office/powerpoint/2010/main" val="200128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0"/>
            <a:ext cx="9144000" cy="7725192"/>
          </a:xfrm>
          <a:prstGeom prst="rect">
            <a:avLst/>
          </a:prstGeom>
          <a:noFill/>
        </p:spPr>
        <p:txBody>
          <a:bodyPr wrap="square" rtlCol="0">
            <a:spAutoFit/>
          </a:bodyPr>
          <a:lstStyle/>
          <a:p>
            <a:r>
              <a:rPr lang="en-GB" sz="3600" dirty="0"/>
              <a:t>This term our topics will be:</a:t>
            </a:r>
          </a:p>
          <a:p>
            <a:endParaRPr lang="en-GB" sz="2000" dirty="0"/>
          </a:p>
          <a:p>
            <a:r>
              <a:rPr lang="en-GB" sz="2800" b="1" u="sng" dirty="0">
                <a:solidFill>
                  <a:srgbClr val="7030A0"/>
                </a:solidFill>
              </a:rPr>
              <a:t>English</a:t>
            </a:r>
            <a:endParaRPr lang="en-GB" sz="2800" dirty="0">
              <a:solidFill>
                <a:srgbClr val="7030A0"/>
              </a:solidFill>
            </a:endParaRPr>
          </a:p>
          <a:p>
            <a:pPr>
              <a:buFont typeface="Arial" pitchFamily="34" charset="0"/>
              <a:buChar char="•"/>
            </a:pPr>
            <a:r>
              <a:rPr lang="en-GB" sz="2800" dirty="0">
                <a:solidFill>
                  <a:srgbClr val="7030A0"/>
                </a:solidFill>
              </a:rPr>
              <a:t>Narrative poetry</a:t>
            </a:r>
          </a:p>
          <a:p>
            <a:pPr>
              <a:buFont typeface="Arial" pitchFamily="34" charset="0"/>
              <a:buChar char="•"/>
            </a:pPr>
            <a:r>
              <a:rPr lang="en-GB" sz="2800" dirty="0">
                <a:solidFill>
                  <a:srgbClr val="7030A0"/>
                </a:solidFill>
              </a:rPr>
              <a:t>Novel No Ballet Shoes in Syria</a:t>
            </a:r>
          </a:p>
          <a:p>
            <a:pPr>
              <a:buFont typeface="Arial" pitchFamily="34" charset="0"/>
              <a:buChar char="•"/>
            </a:pPr>
            <a:r>
              <a:rPr lang="en-GB" sz="2800" dirty="0">
                <a:solidFill>
                  <a:srgbClr val="7030A0"/>
                </a:solidFill>
              </a:rPr>
              <a:t>Novel War Horse</a:t>
            </a:r>
          </a:p>
          <a:p>
            <a:pPr>
              <a:buFont typeface="Arial" pitchFamily="34" charset="0"/>
              <a:buChar char="•"/>
            </a:pPr>
            <a:r>
              <a:rPr lang="en-GB" sz="2800" dirty="0">
                <a:solidFill>
                  <a:srgbClr val="7030A0"/>
                </a:solidFill>
              </a:rPr>
              <a:t>War poetry</a:t>
            </a:r>
          </a:p>
          <a:p>
            <a:pPr>
              <a:buFont typeface="Arial" pitchFamily="34" charset="0"/>
              <a:buChar char="•"/>
            </a:pPr>
            <a:r>
              <a:rPr lang="en-GB" sz="2800" dirty="0">
                <a:solidFill>
                  <a:srgbClr val="7030A0"/>
                </a:solidFill>
              </a:rPr>
              <a:t>Diary writing in role</a:t>
            </a:r>
          </a:p>
          <a:p>
            <a:pPr>
              <a:buFont typeface="Arial" pitchFamily="34" charset="0"/>
              <a:buChar char="•"/>
            </a:pPr>
            <a:r>
              <a:rPr lang="en-GB" sz="2800" dirty="0">
                <a:solidFill>
                  <a:srgbClr val="7030A0"/>
                </a:solidFill>
              </a:rPr>
              <a:t>Persuasive letter</a:t>
            </a:r>
          </a:p>
          <a:p>
            <a:pPr>
              <a:buFont typeface="Arial" pitchFamily="34" charset="0"/>
              <a:buChar char="•"/>
            </a:pPr>
            <a:r>
              <a:rPr lang="en-GB" sz="2800" dirty="0">
                <a:solidFill>
                  <a:srgbClr val="7030A0"/>
                </a:solidFill>
              </a:rPr>
              <a:t>Non-chronological report</a:t>
            </a:r>
          </a:p>
          <a:p>
            <a:pPr>
              <a:buFont typeface="Arial" pitchFamily="34" charset="0"/>
              <a:buChar char="•"/>
            </a:pPr>
            <a:r>
              <a:rPr lang="en-GB" sz="2800" dirty="0">
                <a:solidFill>
                  <a:srgbClr val="7030A0"/>
                </a:solidFill>
              </a:rPr>
              <a:t>Explanation texts</a:t>
            </a:r>
          </a:p>
          <a:p>
            <a:pPr>
              <a:buFont typeface="Arial" pitchFamily="34" charset="0"/>
              <a:buChar char="•"/>
            </a:pPr>
            <a:r>
              <a:rPr lang="en-GB" sz="2800" dirty="0">
                <a:solidFill>
                  <a:srgbClr val="7030A0"/>
                </a:solidFill>
              </a:rPr>
              <a:t>Narrative and dialogue</a:t>
            </a:r>
          </a:p>
          <a:p>
            <a:pPr>
              <a:buFont typeface="Arial" pitchFamily="34" charset="0"/>
              <a:buChar char="•"/>
            </a:pPr>
            <a:r>
              <a:rPr lang="en-GB" sz="2800" dirty="0" err="1">
                <a:solidFill>
                  <a:srgbClr val="7030A0"/>
                </a:solidFill>
              </a:rPr>
              <a:t>Playscript</a:t>
            </a:r>
            <a:endParaRPr lang="en-GB" sz="2800" dirty="0">
              <a:solidFill>
                <a:srgbClr val="7030A0"/>
              </a:solidFill>
            </a:endParaRPr>
          </a:p>
          <a:p>
            <a:pPr>
              <a:buFont typeface="Arial" pitchFamily="34" charset="0"/>
              <a:buChar char="•"/>
            </a:pPr>
            <a:r>
              <a:rPr lang="en-GB" sz="2800" dirty="0">
                <a:solidFill>
                  <a:srgbClr val="7030A0"/>
                </a:solidFill>
              </a:rPr>
              <a:t>Comprehension skills</a:t>
            </a:r>
          </a:p>
          <a:p>
            <a:pPr>
              <a:buFont typeface="Arial" pitchFamily="34" charset="0"/>
              <a:buChar char="•"/>
            </a:pPr>
            <a:r>
              <a:rPr lang="en-GB" sz="2800" dirty="0">
                <a:solidFill>
                  <a:srgbClr val="7030A0"/>
                </a:solidFill>
              </a:rPr>
              <a:t> Grammar skills</a:t>
            </a:r>
          </a:p>
          <a:p>
            <a:pPr>
              <a:buFont typeface="Arial" pitchFamily="34" charset="0"/>
              <a:buChar char="•"/>
            </a:pPr>
            <a:r>
              <a:rPr lang="en-GB" sz="2800" dirty="0">
                <a:solidFill>
                  <a:srgbClr val="7030A0"/>
                </a:solidFill>
              </a:rPr>
              <a:t>Spellings</a:t>
            </a:r>
          </a:p>
          <a:p>
            <a:endParaRPr lang="en-GB" sz="2000" u="sng" dirty="0"/>
          </a:p>
          <a:p>
            <a:endParaRPr lang="en-GB" sz="2800" dirty="0"/>
          </a:p>
        </p:txBody>
      </p:sp>
      <p:sp>
        <p:nvSpPr>
          <p:cNvPr id="3" name="TextBox 2"/>
          <p:cNvSpPr txBox="1"/>
          <p:nvPr/>
        </p:nvSpPr>
        <p:spPr>
          <a:xfrm>
            <a:off x="5004048" y="908720"/>
            <a:ext cx="3744416" cy="7048083"/>
          </a:xfrm>
          <a:prstGeom prst="rect">
            <a:avLst/>
          </a:prstGeom>
          <a:noFill/>
        </p:spPr>
        <p:txBody>
          <a:bodyPr wrap="square" rtlCol="0">
            <a:spAutoFit/>
          </a:bodyPr>
          <a:lstStyle/>
          <a:p>
            <a:r>
              <a:rPr lang="en-GB" sz="2800" b="1" u="sng" dirty="0">
                <a:solidFill>
                  <a:srgbClr val="0070C0"/>
                </a:solidFill>
              </a:rPr>
              <a:t>Maths</a:t>
            </a:r>
          </a:p>
          <a:p>
            <a:pPr>
              <a:buFont typeface="Arial" pitchFamily="34" charset="0"/>
              <a:buChar char="•"/>
            </a:pPr>
            <a:r>
              <a:rPr lang="en-GB" sz="2800" dirty="0">
                <a:solidFill>
                  <a:srgbClr val="0070C0"/>
                </a:solidFill>
              </a:rPr>
              <a:t>Calculations</a:t>
            </a:r>
          </a:p>
          <a:p>
            <a:pPr>
              <a:buFont typeface="Arial" pitchFamily="34" charset="0"/>
              <a:buChar char="•"/>
            </a:pPr>
            <a:r>
              <a:rPr lang="en-GB" sz="2800" dirty="0">
                <a:solidFill>
                  <a:srgbClr val="0070C0"/>
                </a:solidFill>
              </a:rPr>
              <a:t>Fractions, decimals, percentages</a:t>
            </a:r>
          </a:p>
          <a:p>
            <a:pPr>
              <a:buFont typeface="Arial" pitchFamily="34" charset="0"/>
              <a:buChar char="•"/>
            </a:pPr>
            <a:r>
              <a:rPr lang="en-GB" sz="2800" dirty="0">
                <a:solidFill>
                  <a:srgbClr val="0070C0"/>
                </a:solidFill>
              </a:rPr>
              <a:t>Calculating with fractions</a:t>
            </a:r>
          </a:p>
          <a:p>
            <a:pPr>
              <a:buFont typeface="Arial" pitchFamily="34" charset="0"/>
              <a:buChar char="•"/>
            </a:pPr>
            <a:r>
              <a:rPr lang="en-GB" sz="2800" dirty="0">
                <a:solidFill>
                  <a:srgbClr val="0070C0"/>
                </a:solidFill>
              </a:rPr>
              <a:t>2 D and 3 D shape</a:t>
            </a:r>
          </a:p>
          <a:p>
            <a:pPr>
              <a:buFont typeface="Arial" pitchFamily="34" charset="0"/>
              <a:buChar char="•"/>
            </a:pPr>
            <a:r>
              <a:rPr lang="en-GB" sz="2800" dirty="0">
                <a:solidFill>
                  <a:srgbClr val="0070C0"/>
                </a:solidFill>
              </a:rPr>
              <a:t>Negative numbers</a:t>
            </a:r>
          </a:p>
          <a:p>
            <a:pPr>
              <a:buFont typeface="Arial" pitchFamily="34" charset="0"/>
              <a:buChar char="•"/>
            </a:pPr>
            <a:r>
              <a:rPr lang="en-GB" sz="2800" dirty="0">
                <a:solidFill>
                  <a:srgbClr val="0070C0"/>
                </a:solidFill>
              </a:rPr>
              <a:t>Place value</a:t>
            </a:r>
          </a:p>
          <a:p>
            <a:pPr>
              <a:buFont typeface="Arial" pitchFamily="34" charset="0"/>
              <a:buChar char="•"/>
            </a:pPr>
            <a:r>
              <a:rPr lang="en-GB" sz="2800" dirty="0">
                <a:solidFill>
                  <a:srgbClr val="0070C0"/>
                </a:solidFill>
              </a:rPr>
              <a:t>number</a:t>
            </a:r>
          </a:p>
          <a:p>
            <a:pPr>
              <a:buFont typeface="Arial" pitchFamily="34" charset="0"/>
              <a:buChar char="•"/>
            </a:pPr>
            <a:r>
              <a:rPr lang="en-GB" sz="2800" dirty="0">
                <a:solidFill>
                  <a:srgbClr val="0070C0"/>
                </a:solidFill>
              </a:rPr>
              <a:t>Ongoing arithmetic skills and targets</a:t>
            </a:r>
          </a:p>
          <a:p>
            <a:pPr>
              <a:buFont typeface="Arial" pitchFamily="34" charset="0"/>
              <a:buChar char="•"/>
            </a:pPr>
            <a:r>
              <a:rPr lang="en-GB" sz="2800" dirty="0">
                <a:solidFill>
                  <a:srgbClr val="0070C0"/>
                </a:solidFill>
              </a:rPr>
              <a:t>Ongoing reasoning and problem solving</a:t>
            </a:r>
          </a:p>
          <a:p>
            <a:pPr>
              <a:buFont typeface="Arial" pitchFamily="34" charset="0"/>
              <a:buChar char="•"/>
            </a:pPr>
            <a:endParaRPr lang="en-GB" dirty="0"/>
          </a:p>
          <a:p>
            <a:endParaRPr lang="en-GB" sz="2400" dirty="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116632"/>
            <a:ext cx="4464496" cy="923330"/>
          </a:xfrm>
          <a:prstGeom prst="rect">
            <a:avLst/>
          </a:prstGeom>
          <a:noFill/>
        </p:spPr>
        <p:txBody>
          <a:bodyPr wrap="squar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spelling</a:t>
            </a:r>
          </a:p>
        </p:txBody>
      </p:sp>
      <p:sp>
        <p:nvSpPr>
          <p:cNvPr id="3" name="TextBox 2"/>
          <p:cNvSpPr txBox="1"/>
          <p:nvPr/>
        </p:nvSpPr>
        <p:spPr>
          <a:xfrm>
            <a:off x="467544" y="1196752"/>
            <a:ext cx="7992888" cy="6401753"/>
          </a:xfrm>
          <a:prstGeom prst="rect">
            <a:avLst/>
          </a:prstGeom>
          <a:noFill/>
        </p:spPr>
        <p:txBody>
          <a:bodyPr wrap="square" rtlCol="0">
            <a:spAutoFit/>
          </a:bodyPr>
          <a:lstStyle/>
          <a:p>
            <a:pPr>
              <a:buFont typeface="Arial" pitchFamily="34" charset="0"/>
              <a:buChar char="•"/>
            </a:pPr>
            <a:r>
              <a:rPr lang="en-GB" sz="2800" dirty="0"/>
              <a:t>Year 5 and 6 words</a:t>
            </a:r>
          </a:p>
          <a:p>
            <a:pPr>
              <a:buFont typeface="Arial" pitchFamily="34" charset="0"/>
              <a:buChar char="•"/>
            </a:pPr>
            <a:r>
              <a:rPr lang="en-GB" sz="2800" dirty="0"/>
              <a:t>Endings which sound alike +cious and +tious/ +tial and +cial  (Yr6)</a:t>
            </a:r>
          </a:p>
          <a:p>
            <a:pPr>
              <a:buFont typeface="Arial" pitchFamily="34" charset="0"/>
              <a:buChar char="•"/>
            </a:pPr>
            <a:r>
              <a:rPr lang="en-GB" sz="2800" dirty="0"/>
              <a:t>Homophones (Yr6) </a:t>
            </a:r>
          </a:p>
          <a:p>
            <a:r>
              <a:rPr lang="en-GB" sz="2800" dirty="0"/>
              <a:t>Revision for example:</a:t>
            </a:r>
          </a:p>
          <a:p>
            <a:r>
              <a:rPr lang="en-GB" sz="2800" dirty="0"/>
              <a:t>Revise Y3 and 4 words</a:t>
            </a:r>
          </a:p>
          <a:p>
            <a:pPr lvl="0">
              <a:buFont typeface="Arial" pitchFamily="34" charset="0"/>
              <a:buChar char="•"/>
            </a:pPr>
            <a:r>
              <a:rPr lang="en-GB" sz="2800" dirty="0"/>
              <a:t>Endings which sound alike +tion, +sion, +ssion and +cian (Yr3/4)</a:t>
            </a:r>
          </a:p>
          <a:p>
            <a:pPr lvl="0">
              <a:buFont typeface="Arial" pitchFamily="34" charset="0"/>
              <a:buChar char="•"/>
            </a:pPr>
            <a:r>
              <a:rPr lang="en-GB" sz="2800" dirty="0"/>
              <a:t>Words with the ei after c (Yr5/6)  </a:t>
            </a:r>
          </a:p>
          <a:p>
            <a:pPr lvl="0">
              <a:buFont typeface="Arial" pitchFamily="34" charset="0"/>
              <a:buChar char="•"/>
            </a:pPr>
            <a:r>
              <a:rPr lang="en-GB" sz="2800" dirty="0"/>
              <a:t>Words with ei, eigh and ey  (Year3/4)</a:t>
            </a:r>
          </a:p>
          <a:p>
            <a:pPr>
              <a:buFont typeface="Arial" pitchFamily="34" charset="0"/>
              <a:buChar char="•"/>
            </a:pPr>
            <a:r>
              <a:rPr lang="en-GB" sz="2800" dirty="0"/>
              <a:t>Words with ‘ough’ (Yr5/6)</a:t>
            </a:r>
          </a:p>
          <a:p>
            <a:pPr>
              <a:buFont typeface="Arial" pitchFamily="34" charset="0"/>
              <a:buChar char="•"/>
            </a:pPr>
            <a:r>
              <a:rPr lang="en-GB" sz="2800" dirty="0"/>
              <a:t>Homophones Y3-4</a:t>
            </a:r>
          </a:p>
          <a:p>
            <a:pPr>
              <a:buFont typeface="Arial" pitchFamily="34" charset="0"/>
              <a:buChar char="•"/>
            </a:pPr>
            <a:r>
              <a:rPr lang="en-GB" sz="2800" dirty="0"/>
              <a:t>Suffixes and pre-fixes Y3-5</a:t>
            </a:r>
          </a:p>
          <a:p>
            <a:pPr>
              <a:buFont typeface="Arial" pitchFamily="34" charset="0"/>
              <a:buChar char="•"/>
            </a:pPr>
            <a:endParaRPr lang="en-GB" sz="2800"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116632"/>
            <a:ext cx="2887329"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spelling</a:t>
            </a:r>
          </a:p>
        </p:txBody>
      </p:sp>
      <p:sp>
        <p:nvSpPr>
          <p:cNvPr id="3" name="TextBox 2"/>
          <p:cNvSpPr txBox="1"/>
          <p:nvPr/>
        </p:nvSpPr>
        <p:spPr>
          <a:xfrm>
            <a:off x="467544" y="1196752"/>
            <a:ext cx="7992888" cy="4401205"/>
          </a:xfrm>
          <a:prstGeom prst="rect">
            <a:avLst/>
          </a:prstGeom>
          <a:noFill/>
        </p:spPr>
        <p:txBody>
          <a:bodyPr wrap="square" rtlCol="0">
            <a:spAutoFit/>
          </a:bodyPr>
          <a:lstStyle/>
          <a:p>
            <a:pPr>
              <a:buFont typeface="Arial" pitchFamily="34" charset="0"/>
              <a:buChar char="•"/>
            </a:pPr>
            <a:r>
              <a:rPr lang="en-GB" sz="2800" dirty="0"/>
              <a:t>Children will be given weekly spellings on Fridays and be tested on these the following Friday.</a:t>
            </a:r>
          </a:p>
          <a:p>
            <a:pPr>
              <a:buFont typeface="Arial" pitchFamily="34" charset="0"/>
              <a:buChar char="•"/>
            </a:pPr>
            <a:r>
              <a:rPr lang="en-GB" sz="2800" dirty="0"/>
              <a:t>Ed shed spelling homework will be based on these.</a:t>
            </a:r>
          </a:p>
          <a:p>
            <a:endParaRPr lang="en-GB" sz="2800" dirty="0"/>
          </a:p>
          <a:p>
            <a:pPr>
              <a:buFont typeface="Arial" pitchFamily="34" charset="0"/>
              <a:buChar char="•"/>
            </a:pPr>
            <a:r>
              <a:rPr lang="en-GB" sz="2800" dirty="0"/>
              <a:t>Children still need to learn their Year 5/6 100 words or</a:t>
            </a:r>
          </a:p>
          <a:p>
            <a:pPr>
              <a:buFont typeface="Arial" pitchFamily="34" charset="0"/>
              <a:buChar char="•"/>
            </a:pPr>
            <a:r>
              <a:rPr lang="en-GB" sz="2800" dirty="0"/>
              <a:t> Some children also need to learn their Y3/4 words. </a:t>
            </a:r>
          </a:p>
          <a:p>
            <a:endParaRPr lang="en-GB" sz="2800" dirty="0"/>
          </a:p>
          <a:p>
            <a:r>
              <a:rPr lang="en-GB" sz="2800" dirty="0"/>
              <a:t>A full list plus some fun strategies to use to learn spellings is also on the Year 6 class page.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8496944" cy="6001643"/>
          </a:xfrm>
          <a:prstGeom prst="rect">
            <a:avLst/>
          </a:prstGeom>
          <a:noFill/>
        </p:spPr>
        <p:txBody>
          <a:bodyPr wrap="square" rtlCol="0">
            <a:spAutoFit/>
          </a:bodyPr>
          <a:lstStyle/>
          <a:p>
            <a:pPr>
              <a:buFont typeface="Arial" pitchFamily="34" charset="0"/>
              <a:buChar char="•"/>
            </a:pPr>
            <a:r>
              <a:rPr lang="en-GB" sz="2400" dirty="0"/>
              <a:t>Children will be able to change reading books on Wednesday or more often if needed. They don’t have to change their book every week.</a:t>
            </a:r>
          </a:p>
          <a:p>
            <a:r>
              <a:rPr lang="en-GB" sz="2400" dirty="0"/>
              <a:t> We realise  some children are reading quite thick books and may need longer but they need to change them regularly.</a:t>
            </a:r>
          </a:p>
          <a:p>
            <a:endParaRPr lang="en-GB" sz="2400" dirty="0"/>
          </a:p>
          <a:p>
            <a:pPr>
              <a:buFont typeface="Arial" pitchFamily="34" charset="0"/>
              <a:buChar char="•"/>
            </a:pPr>
            <a:r>
              <a:rPr lang="en-GB" sz="2400" dirty="0"/>
              <a:t>Children are responsible for changing their book when finished and recording this and their comments in their record in their reading journal. Reading journals stay in school unless they have a home school reading book.</a:t>
            </a:r>
          </a:p>
          <a:p>
            <a:endParaRPr lang="en-GB" sz="2400" dirty="0"/>
          </a:p>
          <a:p>
            <a:pPr>
              <a:buFont typeface="Arial" pitchFamily="34" charset="0"/>
              <a:buChar char="•"/>
            </a:pPr>
            <a:r>
              <a:rPr lang="en-GB" sz="2400" dirty="0"/>
              <a:t>Reading will be taught through English lessons and guided reading.</a:t>
            </a:r>
          </a:p>
          <a:p>
            <a:r>
              <a:rPr lang="en-GB" sz="2400" dirty="0"/>
              <a:t>This will include work on SATs style comprehension questions and texts to prepare them from tests and to improve their comprehension speed.</a:t>
            </a:r>
          </a:p>
          <a:p>
            <a:endParaRPr lang="en-GB" sz="2400" dirty="0"/>
          </a:p>
        </p:txBody>
      </p:sp>
      <p:sp>
        <p:nvSpPr>
          <p:cNvPr id="3" name="TextBox 2"/>
          <p:cNvSpPr txBox="1"/>
          <p:nvPr/>
        </p:nvSpPr>
        <p:spPr>
          <a:xfrm>
            <a:off x="1835696" y="116632"/>
            <a:ext cx="4536504" cy="707886"/>
          </a:xfrm>
          <a:prstGeom prst="rect">
            <a:avLst/>
          </a:prstGeom>
          <a:noFill/>
        </p:spPr>
        <p:txBody>
          <a:bodyPr wrap="square" rtlCol="0">
            <a:spAutoFit/>
          </a:bodyPr>
          <a:lstStyle/>
          <a:p>
            <a:r>
              <a:rPr lang="en-GB" sz="4000" u="sng" dirty="0">
                <a:solidFill>
                  <a:srgbClr val="7030A0"/>
                </a:solidFill>
              </a:rPr>
              <a:t>Reading books.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9144000" cy="7879080"/>
          </a:xfrm>
          <a:prstGeom prst="rect">
            <a:avLst/>
          </a:prstGeom>
          <a:noFill/>
        </p:spPr>
        <p:txBody>
          <a:bodyPr wrap="square" rtlCol="0">
            <a:spAutoFit/>
          </a:bodyPr>
          <a:lstStyle/>
          <a:p>
            <a:r>
              <a:rPr lang="en-GB" sz="2200" b="1" u="sng" dirty="0">
                <a:solidFill>
                  <a:srgbClr val="00B050"/>
                </a:solidFill>
              </a:rPr>
              <a:t>Science</a:t>
            </a:r>
            <a:endParaRPr lang="en-GB" sz="2200" b="1" dirty="0">
              <a:solidFill>
                <a:srgbClr val="00B050"/>
              </a:solidFill>
            </a:endParaRPr>
          </a:p>
          <a:p>
            <a:pPr>
              <a:buFont typeface="Arial" pitchFamily="34" charset="0"/>
              <a:buChar char="•"/>
            </a:pPr>
            <a:r>
              <a:rPr lang="en-GB" sz="2200" b="1" dirty="0">
                <a:solidFill>
                  <a:srgbClr val="00B050"/>
                </a:solidFill>
              </a:rPr>
              <a:t>Could a spiderman exist? (classification of animals)</a:t>
            </a:r>
          </a:p>
          <a:p>
            <a:pPr>
              <a:buFont typeface="Arial" pitchFamily="34" charset="0"/>
              <a:buChar char="•"/>
            </a:pPr>
            <a:r>
              <a:rPr lang="en-GB" sz="2200" b="1" dirty="0">
                <a:solidFill>
                  <a:srgbClr val="00B050"/>
                </a:solidFill>
              </a:rPr>
              <a:t>What does a journey through the body look like? (the heart)</a:t>
            </a:r>
          </a:p>
          <a:p>
            <a:r>
              <a:rPr lang="en-GB" sz="2200" b="1" u="sng" dirty="0">
                <a:solidFill>
                  <a:srgbClr val="0070C0"/>
                </a:solidFill>
              </a:rPr>
              <a:t>History</a:t>
            </a:r>
            <a:endParaRPr lang="en-GB" sz="2200" b="1" dirty="0">
              <a:solidFill>
                <a:srgbClr val="0070C0"/>
              </a:solidFill>
            </a:endParaRPr>
          </a:p>
          <a:p>
            <a:pPr>
              <a:buFont typeface="Arial" pitchFamily="34" charset="0"/>
              <a:buChar char="•"/>
            </a:pPr>
            <a:r>
              <a:rPr lang="en-GB" sz="2200" b="1" dirty="0">
                <a:solidFill>
                  <a:srgbClr val="0070C0"/>
                </a:solidFill>
              </a:rPr>
              <a:t>World War One</a:t>
            </a:r>
          </a:p>
          <a:p>
            <a:r>
              <a:rPr lang="en-GB" sz="2200" b="1" u="sng" dirty="0">
                <a:solidFill>
                  <a:srgbClr val="FF0000"/>
                </a:solidFill>
              </a:rPr>
              <a:t>Art and DT</a:t>
            </a:r>
          </a:p>
          <a:p>
            <a:pPr>
              <a:buFont typeface="Arial" pitchFamily="34" charset="0"/>
              <a:buChar char="•"/>
            </a:pPr>
            <a:r>
              <a:rPr lang="en-GB" sz="2200" b="1" dirty="0">
                <a:solidFill>
                  <a:srgbClr val="FF0000"/>
                </a:solidFill>
              </a:rPr>
              <a:t>Sketching portraits (mini unit)</a:t>
            </a:r>
          </a:p>
          <a:p>
            <a:pPr>
              <a:buFont typeface="Arial" pitchFamily="34" charset="0"/>
              <a:buChar char="•"/>
            </a:pPr>
            <a:r>
              <a:rPr lang="en-GB" sz="2200" b="1" dirty="0">
                <a:solidFill>
                  <a:srgbClr val="FF0000"/>
                </a:solidFill>
              </a:rPr>
              <a:t>Still life</a:t>
            </a:r>
          </a:p>
          <a:p>
            <a:pPr>
              <a:buFont typeface="Arial" pitchFamily="34" charset="0"/>
              <a:buChar char="•"/>
            </a:pPr>
            <a:r>
              <a:rPr lang="en-GB" sz="2200" b="1" dirty="0" err="1">
                <a:solidFill>
                  <a:srgbClr val="FF0000"/>
                </a:solidFill>
              </a:rPr>
              <a:t>Zentangle</a:t>
            </a:r>
            <a:r>
              <a:rPr lang="en-GB" sz="2200" b="1" dirty="0">
                <a:solidFill>
                  <a:srgbClr val="FF0000"/>
                </a:solidFill>
              </a:rPr>
              <a:t> patterns</a:t>
            </a:r>
          </a:p>
          <a:p>
            <a:pPr>
              <a:buFont typeface="Arial" pitchFamily="34" charset="0"/>
              <a:buChar char="•"/>
            </a:pPr>
            <a:r>
              <a:rPr lang="en-GB" sz="2200" b="1" dirty="0">
                <a:solidFill>
                  <a:srgbClr val="FF0000"/>
                </a:solidFill>
              </a:rPr>
              <a:t>Designing Playgrounds.</a:t>
            </a:r>
          </a:p>
          <a:p>
            <a:r>
              <a:rPr lang="en-GB" sz="2200" b="1" u="sng" dirty="0">
                <a:solidFill>
                  <a:srgbClr val="7030A0"/>
                </a:solidFill>
              </a:rPr>
              <a:t>Computing</a:t>
            </a:r>
          </a:p>
          <a:p>
            <a:r>
              <a:rPr lang="en-GB" sz="2200" b="1" dirty="0" err="1">
                <a:solidFill>
                  <a:schemeClr val="accent6">
                    <a:lumMod val="75000"/>
                  </a:schemeClr>
                </a:solidFill>
              </a:rPr>
              <a:t>i</a:t>
            </a:r>
            <a:r>
              <a:rPr lang="en-GB" sz="2200" b="1" dirty="0">
                <a:solidFill>
                  <a:schemeClr val="accent6">
                    <a:lumMod val="75000"/>
                  </a:schemeClr>
                </a:solidFill>
              </a:rPr>
              <a:t>-media</a:t>
            </a:r>
          </a:p>
          <a:p>
            <a:r>
              <a:rPr lang="en-GB" sz="2200" b="1" dirty="0" err="1">
                <a:solidFill>
                  <a:schemeClr val="accent6">
                    <a:lumMod val="75000"/>
                  </a:schemeClr>
                </a:solidFill>
              </a:rPr>
              <a:t>i</a:t>
            </a:r>
            <a:r>
              <a:rPr lang="en-GB" sz="2200" b="1" dirty="0">
                <a:solidFill>
                  <a:schemeClr val="accent6">
                    <a:lumMod val="75000"/>
                  </a:schemeClr>
                </a:solidFill>
              </a:rPr>
              <a:t>-programme</a:t>
            </a:r>
          </a:p>
          <a:p>
            <a:r>
              <a:rPr lang="en-GB" sz="2200" b="1" u="sng" dirty="0">
                <a:solidFill>
                  <a:schemeClr val="accent6">
                    <a:lumMod val="75000"/>
                  </a:schemeClr>
                </a:solidFill>
              </a:rPr>
              <a:t>RE</a:t>
            </a:r>
          </a:p>
          <a:p>
            <a:r>
              <a:rPr lang="en-GB" sz="2200" b="1" dirty="0">
                <a:solidFill>
                  <a:schemeClr val="accent6">
                    <a:lumMod val="75000"/>
                  </a:schemeClr>
                </a:solidFill>
              </a:rPr>
              <a:t>How does a Muslim show their commitment to God?</a:t>
            </a:r>
          </a:p>
          <a:p>
            <a:r>
              <a:rPr lang="en-GB" sz="2200" b="1" dirty="0">
                <a:solidFill>
                  <a:schemeClr val="accent6">
                    <a:lumMod val="75000"/>
                  </a:schemeClr>
                </a:solidFill>
              </a:rPr>
              <a:t>For Christians what kind of king is Jesus?</a:t>
            </a:r>
          </a:p>
          <a:p>
            <a:r>
              <a:rPr lang="en-GB" sz="2200" b="1" u="sng" dirty="0">
                <a:solidFill>
                  <a:schemeClr val="tx1">
                    <a:lumMod val="95000"/>
                    <a:lumOff val="5000"/>
                  </a:schemeClr>
                </a:solidFill>
              </a:rPr>
              <a:t>Music</a:t>
            </a:r>
          </a:p>
          <a:p>
            <a:r>
              <a:rPr lang="en-GB" sz="2200" b="1" dirty="0">
                <a:solidFill>
                  <a:schemeClr val="tx1">
                    <a:lumMod val="95000"/>
                    <a:lumOff val="5000"/>
                  </a:schemeClr>
                </a:solidFill>
              </a:rPr>
              <a:t>Charanga scheme</a:t>
            </a:r>
          </a:p>
          <a:p>
            <a:r>
              <a:rPr lang="en-GB" sz="2200" b="1" dirty="0">
                <a:solidFill>
                  <a:schemeClr val="tx1">
                    <a:lumMod val="95000"/>
                    <a:lumOff val="5000"/>
                  </a:schemeClr>
                </a:solidFill>
              </a:rPr>
              <a:t>How does music bring us together?</a:t>
            </a:r>
          </a:p>
          <a:p>
            <a:r>
              <a:rPr lang="en-GB" sz="2200" b="1" dirty="0">
                <a:solidFill>
                  <a:schemeClr val="tx1">
                    <a:lumMod val="95000"/>
                    <a:lumOff val="5000"/>
                  </a:schemeClr>
                </a:solidFill>
              </a:rPr>
              <a:t>How does music connect us with our past?</a:t>
            </a:r>
          </a:p>
          <a:p>
            <a:endParaRPr lang="en-GB" sz="2200" b="1" u="sng" dirty="0">
              <a:solidFill>
                <a:schemeClr val="accent6">
                  <a:lumMod val="75000"/>
                </a:schemeClr>
              </a:solidFill>
            </a:endParaRPr>
          </a:p>
          <a:p>
            <a:endParaRPr lang="en-GB" sz="2200" b="1" u="sng" dirty="0">
              <a:solidFill>
                <a:schemeClr val="accent6">
                  <a:lumMod val="75000"/>
                </a:schemeClr>
              </a:solidFill>
            </a:endParaRPr>
          </a:p>
          <a:p>
            <a:endParaRPr lang="en-GB" sz="2200" dirty="0"/>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3508</TotalTime>
  <Words>1676</Words>
  <Application>Microsoft Office PowerPoint</Application>
  <PresentationFormat>On-screen Show (4:3)</PresentationFormat>
  <Paragraphs>234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jacques</dc:creator>
  <cp:lastModifiedBy>Rebecca Jacques</cp:lastModifiedBy>
  <cp:revision>159</cp:revision>
  <dcterms:created xsi:type="dcterms:W3CDTF">2010-09-08T19:48:08Z</dcterms:created>
  <dcterms:modified xsi:type="dcterms:W3CDTF">2025-09-08T19:40:03Z</dcterms:modified>
</cp:coreProperties>
</file>